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398" r:id="rId2"/>
    <p:sldId id="433" r:id="rId3"/>
    <p:sldId id="434" r:id="rId4"/>
    <p:sldId id="406" r:id="rId5"/>
    <p:sldId id="435" r:id="rId6"/>
    <p:sldId id="437" r:id="rId7"/>
    <p:sldId id="438" r:id="rId8"/>
    <p:sldId id="439" r:id="rId9"/>
    <p:sldId id="440" r:id="rId10"/>
    <p:sldId id="441" r:id="rId11"/>
    <p:sldId id="442" r:id="rId12"/>
    <p:sldId id="443" r:id="rId13"/>
    <p:sldId id="444" r:id="rId14"/>
    <p:sldId id="445" r:id="rId15"/>
    <p:sldId id="462" r:id="rId16"/>
    <p:sldId id="446" r:id="rId17"/>
    <p:sldId id="447" r:id="rId18"/>
    <p:sldId id="448" r:id="rId19"/>
    <p:sldId id="449" r:id="rId20"/>
    <p:sldId id="450" r:id="rId21"/>
    <p:sldId id="451" r:id="rId22"/>
    <p:sldId id="452" r:id="rId23"/>
    <p:sldId id="453" r:id="rId24"/>
    <p:sldId id="455" r:id="rId25"/>
    <p:sldId id="456" r:id="rId26"/>
    <p:sldId id="457" r:id="rId27"/>
    <p:sldId id="458" r:id="rId28"/>
    <p:sldId id="459" r:id="rId29"/>
    <p:sldId id="460" r:id="rId30"/>
    <p:sldId id="454" r:id="rId31"/>
    <p:sldId id="461" r:id="rId32"/>
    <p:sldId id="431"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615"/>
    <p:restoredTop sz="94589"/>
  </p:normalViewPr>
  <p:slideViewPr>
    <p:cSldViewPr snapToGrid="0">
      <p:cViewPr varScale="1">
        <p:scale>
          <a:sx n="120" d="100"/>
          <a:sy n="120" d="100"/>
        </p:scale>
        <p:origin x="23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2/27/25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E481C-8708-B005-24A1-8CCFF4983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189CE-95F9-D151-E513-25C519584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01072-04DA-4B31-C9E7-8115D796EC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428205-9657-37B3-5E21-606DBBC7BF61}"/>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647055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8B3A1-D376-8829-EE85-EE2B551AA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E6C31-090F-9F87-24D0-0E2C064AF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1928A-331A-DA6B-4B16-688EBDBA44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EEAEEC-2D2D-A3D8-1465-2644F13135F4}"/>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2932212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A560C-1B28-0055-9457-368107D10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5E264-970A-5A5B-758C-76DE9EF9B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1F2A23-5DA7-BA09-F613-AC2B9CC11D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A7B08D-44B0-D131-9434-326CE9CE6592}"/>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961656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2A885-83A0-AA9E-5497-E33FA012B9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6A756-D82D-F3EE-CB04-C309A2248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C7AAB-C1C6-1A9F-E967-74BB871CF4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94BA9-5B6E-B881-237A-FB960DB4E720}"/>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951403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D7820-EDA9-6ACD-81C0-7C5C6078B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3E88D-8054-DACF-C6F4-E295274A05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1E2CF-4499-A0FB-3E50-7F38B73488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3CCC81-E9DD-54C2-7584-85A1E536D7D1}"/>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41972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5AB14-EC55-0C5E-B090-47B00D901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5805C-B70E-6BE4-6461-A3919F31DF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467F8-5371-95DD-5F32-3E7E03E2A5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2C3BC2-F985-20A3-4AD8-6A34CADCC0BA}"/>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769601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2CE9D-4F37-60F6-632E-9E79BABF3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43CD0-1E16-6C3F-7B08-0DEBA9AEB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2C44B-D411-4EE0-AB19-C6A644CCA7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BBD94A-CD8B-451E-7F5E-16A97320EE2C}"/>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2328949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474B2-2F5B-A27C-EDDE-8F7D3690A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F830E-C4BC-74CE-D968-D197B449D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15D66-6D2C-85E5-5218-3A7A6F08D8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6FE963-E438-E8A2-A4AF-ED0E5B01B428}"/>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196697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3D654-1EA5-B8AB-E72B-EB670F8D9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4F94E-1AEE-65BF-9F0D-A39C2157F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B2A32-ACE1-C388-CB7F-84FB63DB6C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077BA8-1945-34EF-63D8-1035723E776C}"/>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3603721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0E378-8B74-1AF7-5277-F72A243CC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9640E-9BED-2533-4277-6C1BFA23C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726E11-6C53-ADDC-5A69-C21B5F6C52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5CD4D5-54CE-BFA6-8AFE-ECEBE20FB0BE}"/>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1461113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C91D0-B6D4-13A3-DC16-B53EA2932A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95C3E-B2AB-D858-8ABA-C43A93235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31292-1C80-9EFA-11B5-466274435D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28BA1A-CCA5-2ECB-595F-49371C6C20C2}"/>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2889078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AB9B7-83B0-8E71-D7E3-315F722290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6BCFB-7843-0DDD-0B9B-ACF68FAB9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6BFF45-4505-4DF8-7281-3A4D0CE7A9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E14EE5-F561-1CD1-6B7E-8C6C9EE6C367}"/>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895645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17244-2B00-4CE4-8234-B5076A911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3D066-366C-385D-DE50-D6A6A2F65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B13810-8404-D8AB-ADD2-3B5C4EF816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C258C9-D949-D343-AEC1-F00F52DAA522}"/>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1681991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642CF-EE30-8130-F502-C3321288F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72E34-9DB6-E778-FFC3-95F695A284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B468F-FE9B-C722-1F21-EE95244DE7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F79F40-BCEC-B767-FFED-CCB535C556B5}"/>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152620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6C667-B908-4842-4922-6D5730221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C08C3-B096-E3AA-FC36-45C3F8CD1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DD038-DC45-9CEE-1889-1A70E8FB50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21C3A5-D0AC-E6C5-B8A1-C71D98A9949B}"/>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2322691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1C165-D076-DA35-6EBD-F8E56D555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43B11-AF24-0F14-3603-5904250AB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EA3A5-50ED-51BF-1441-DAFAC00916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9993F1-CA0B-8053-CFD8-6558CF7FA56A}"/>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1313269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52E4D-4F4A-4753-E326-33D13B423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39A66-416F-5126-BFC9-1ED779212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3E0BF6-D0E7-1A82-7FFB-354FCFD4CE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C28741-9A2A-1939-5123-8E9D98400D9C}"/>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2950339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390E3-CDE6-354A-B0CA-41EB3B880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8F877-34D5-E9D9-6C38-6E6A786D2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B6C5B-AD19-4CC5-E9BB-B5AB93FC1B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D14032-B10A-409C-3138-E72C10019E21}"/>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1981150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34A77-9D77-E00C-E878-977C170F2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39A11-5B4C-0136-6A4B-C55EA1948C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0E84D-F4BD-8563-06F5-6B7EDFFBAD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09BBF4-9E8E-43C4-08C6-36EADCC31C1C}"/>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1906198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8B9E9-84F9-F1AA-53E7-37B12DF66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63CF2-F7FB-2F9C-3FC4-8FE34D4A87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EEF82B-147F-9CAC-F3BE-E63B3F75D4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0A4818-A1EB-BE3A-16F7-62B609642758}"/>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3401364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30D6A-8327-4026-F650-BA17C37F2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DAAA8-1F5F-996B-535B-6C3775698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AD04A-D721-E109-4D54-4DF3C6FC7F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16CC3F-4CB7-CE73-DB78-AB7CBFA3BCF2}"/>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2091284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D3F8D-7C6A-841E-CE2A-0515E45A28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D5092-3822-7BF2-E8C9-B7184407BD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F3CE8-AF27-0A2D-D781-B181A9E0B1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94DF15-21B1-E7F0-3D4F-09FE92F9A664}"/>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1142200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F935D-58E8-3D7A-BAEF-6E3820143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D101E-7DCE-1EFF-1430-0D8DC1F879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19DC6-66D5-0C10-B12E-7870632CA7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95537D-F8B8-55D3-B4DA-D99AFCF420C8}"/>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3190191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4F608-F03B-6035-2F5A-59DF334FB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505E92-013B-EC31-C4FE-838CDFCF7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A28FA-00FD-5B17-15B4-8A43168825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F69CC0-97D0-FF3E-99D9-62CB0210EF28}"/>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1433799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A0A45-2F47-80B7-0617-E87B3B116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2F2B7-F63D-5F0F-D40D-332858AD9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EF2E6-67F8-34AD-2401-E99FAAA96C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455DF9-E6BA-8BB5-4D0E-1865C994F47B}"/>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2454500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B13E-479A-3C67-1CCA-3174CCBC6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57C8A-9838-FECD-D0A7-4774AF38C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22740-D0A9-5999-85D9-98C7DA6FF5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38A2A-5F07-8B85-275E-CE0F0B339635}"/>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3264489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597E2-6320-8FC7-7966-CE18791F4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E7A8AD-485E-ED41-851E-0E29066C7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31893B-3F45-09DE-F1AC-1F5BB0AD94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7183AE-74C0-CEFD-5084-0C15B2958397}"/>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4152258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E990-E348-1627-AF17-FC5ACC3AC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3FB68-D1DA-3311-C8E5-CFEF8C13C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E83F8-0EB5-8EF0-C21D-914846DA46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3C6864-B72B-E0D5-D296-B9954C3170E7}"/>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3517563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4D5F6-C0A5-1A8C-3B7D-FC660134F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8C2AC-642D-A6F7-B12C-1657E9B7E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F1485-957E-C0B6-2A18-5FD3A6F17A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1C47C8-DF9F-6A1E-EFE0-1E3F4B55B141}"/>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889689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30E5F-C070-6473-E1CB-44823152B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0DFFC-0FCA-4E48-011F-666026F2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4785B-D4E0-3BCB-EF5B-F2FAD73804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DE3586-F027-6053-7F4C-F0CF09A18C9E}"/>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2005189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29810-D40A-7893-96D6-0F68CB01B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9D7B7-30A8-FB41-D91E-CEFDF8B49A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47F3B-FF9C-C74C-B9D3-0E43C3E6F9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1BC9D-4CF7-9BEF-0954-B0044CFF9A41}"/>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948574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2A51-E6D9-932F-A205-31D265E4F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D3132-0785-492C-6DAB-73B6F498C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043E1-F29E-A6FB-E2A3-8FD943D95A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C44B33-2C0F-6CCB-310B-8AA7AF14BB2A}"/>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176915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2/27/25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F243B-125C-6A5B-C719-C5B65736FD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FA6FA-EA36-B8DC-1AAA-B2EB6E14BF0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E078D70-1222-7D2A-2C64-4743DDFD6C8C}"/>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E4159BF5-671C-AB08-8CD9-3AC230A6A46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DADF8045-B621-1B58-DD81-F73C257D69E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4</a:t>
            </a:r>
          </a:p>
        </p:txBody>
      </p:sp>
      <p:sp>
        <p:nvSpPr>
          <p:cNvPr id="6" name="TextBox 5">
            <a:extLst>
              <a:ext uri="{FF2B5EF4-FFF2-40B4-BE49-F238E27FC236}">
                <a16:creationId xmlns:a16="http://schemas.microsoft.com/office/drawing/2014/main" id="{AB6F0FCE-7123-D131-26A6-191423BBB83A}"/>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4</a:t>
            </a:r>
          </a:p>
        </p:txBody>
      </p:sp>
      <p:pic>
        <p:nvPicPr>
          <p:cNvPr id="9" name="Graphic 8" descr="Bamboo with solid fill">
            <a:hlinkClick r:id="rId4"/>
            <a:extLst>
              <a:ext uri="{FF2B5EF4-FFF2-40B4-BE49-F238E27FC236}">
                <a16:creationId xmlns:a16="http://schemas.microsoft.com/office/drawing/2014/main" id="{1B918328-796A-8430-A91D-2F07B33FDB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405809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2CD70-C5EC-C488-8D44-FAE309F7E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42F2D-D4C8-77AD-E94A-E382C4F09DE7}"/>
              </a:ext>
            </a:extLst>
          </p:cNvPr>
          <p:cNvSpPr>
            <a:spLocks noGrp="1"/>
          </p:cNvSpPr>
          <p:nvPr>
            <p:ph type="title"/>
          </p:nvPr>
        </p:nvSpPr>
        <p:spPr>
          <a:xfrm>
            <a:off x="1640156" y="332010"/>
            <a:ext cx="10259744" cy="855412"/>
          </a:xfrm>
        </p:spPr>
        <p:txBody>
          <a:bodyPr>
            <a:noAutofit/>
          </a:bodyPr>
          <a:lstStyle/>
          <a:p>
            <a:r>
              <a:rPr lang="en-US" b="1" dirty="0"/>
              <a:t>Brief Review of Last Week</a:t>
            </a:r>
          </a:p>
        </p:txBody>
      </p:sp>
      <p:sp>
        <p:nvSpPr>
          <p:cNvPr id="12" name="Content Placeholder 2">
            <a:extLst>
              <a:ext uri="{FF2B5EF4-FFF2-40B4-BE49-F238E27FC236}">
                <a16:creationId xmlns:a16="http://schemas.microsoft.com/office/drawing/2014/main" id="{F5A27B27-1393-0C15-0BD5-DDCD272F5425}"/>
              </a:ext>
            </a:extLst>
          </p:cNvPr>
          <p:cNvSpPr txBox="1">
            <a:spLocks/>
          </p:cNvSpPr>
          <p:nvPr/>
        </p:nvSpPr>
        <p:spPr>
          <a:xfrm>
            <a:off x="1866122" y="1187422"/>
            <a:ext cx="10103375" cy="534009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solidFill>
                  <a:schemeClr val="tx1"/>
                </a:solidFill>
              </a:rPr>
              <a:t>Even the lost and the condemned have hopeful beginnings.</a:t>
            </a:r>
          </a:p>
          <a:p>
            <a:pPr lvl="1"/>
            <a:r>
              <a:rPr lang="en-US" sz="2400" dirty="0">
                <a:solidFill>
                  <a:schemeClr val="tx1"/>
                </a:solidFill>
              </a:rPr>
              <a:t>Eve may have even thought; “could this be the one to fulfill God’s promise to bruise the head of the serpent?”</a:t>
            </a:r>
          </a:p>
          <a:p>
            <a:r>
              <a:rPr lang="en-US" sz="2600" b="1" dirty="0">
                <a:solidFill>
                  <a:schemeClr val="tx1"/>
                </a:solidFill>
              </a:rPr>
              <a:t>The unrighteous offer unacceptable worship.</a:t>
            </a:r>
          </a:p>
          <a:p>
            <a:pPr lvl="1"/>
            <a:r>
              <a:rPr lang="en-US" sz="2400" dirty="0">
                <a:solidFill>
                  <a:schemeClr val="tx1"/>
                </a:solidFill>
              </a:rPr>
              <a:t>How should we come to God? On what basis?</a:t>
            </a:r>
          </a:p>
          <a:p>
            <a:pPr lvl="1"/>
            <a:r>
              <a:rPr lang="en-US" sz="2400" dirty="0">
                <a:solidFill>
                  <a:schemeClr val="tx1"/>
                </a:solidFill>
              </a:rPr>
              <a:t>Woman at the well, “In spirit and in truth”</a:t>
            </a:r>
          </a:p>
          <a:p>
            <a:r>
              <a:rPr lang="en-US" sz="2600" b="1" dirty="0">
                <a:solidFill>
                  <a:schemeClr val="tx1"/>
                </a:solidFill>
              </a:rPr>
              <a:t>The unrighteous resent the true people of God.</a:t>
            </a:r>
          </a:p>
          <a:p>
            <a:pPr lvl="1"/>
            <a:r>
              <a:rPr lang="en-US" sz="2400" dirty="0">
                <a:solidFill>
                  <a:schemeClr val="tx1"/>
                </a:solidFill>
              </a:rPr>
              <a:t>True believers are a public rebuke to the unrighteous</a:t>
            </a:r>
          </a:p>
          <a:p>
            <a:pPr lvl="1"/>
            <a:r>
              <a:rPr lang="en-US" sz="2400" i="1" dirty="0">
                <a:solidFill>
                  <a:schemeClr val="tx1"/>
                </a:solidFill>
              </a:rPr>
              <a:t>So, don’t be surprised, dear brothers and sisters, if the world hates you (1 John 3:13).</a:t>
            </a:r>
          </a:p>
          <a:p>
            <a:pPr lvl="1"/>
            <a:endParaRPr lang="en-US" sz="2400" b="1" dirty="0">
              <a:solidFill>
                <a:schemeClr val="tx1"/>
              </a:solidFill>
            </a:endParaRPr>
          </a:p>
        </p:txBody>
      </p:sp>
    </p:spTree>
    <p:extLst>
      <p:ext uri="{BB962C8B-B14F-4D97-AF65-F5344CB8AC3E}">
        <p14:creationId xmlns:p14="http://schemas.microsoft.com/office/powerpoint/2010/main" val="263841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5A957-9487-6248-3979-0D0BDB50E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66E2A-131E-BFBF-AD20-5E46DD172D84}"/>
              </a:ext>
            </a:extLst>
          </p:cNvPr>
          <p:cNvSpPr>
            <a:spLocks noGrp="1"/>
          </p:cNvSpPr>
          <p:nvPr>
            <p:ph type="title"/>
          </p:nvPr>
        </p:nvSpPr>
        <p:spPr>
          <a:xfrm>
            <a:off x="1640156" y="332010"/>
            <a:ext cx="10259744" cy="855412"/>
          </a:xfrm>
        </p:spPr>
        <p:txBody>
          <a:bodyPr>
            <a:noAutofit/>
          </a:bodyPr>
          <a:lstStyle/>
          <a:p>
            <a:r>
              <a:rPr lang="en-US" b="1" dirty="0"/>
              <a:t>Brief Review of Last Week</a:t>
            </a:r>
          </a:p>
        </p:txBody>
      </p:sp>
      <p:sp>
        <p:nvSpPr>
          <p:cNvPr id="12" name="Content Placeholder 2">
            <a:extLst>
              <a:ext uri="{FF2B5EF4-FFF2-40B4-BE49-F238E27FC236}">
                <a16:creationId xmlns:a16="http://schemas.microsoft.com/office/drawing/2014/main" id="{EB42AFA2-CE5B-3AFC-F88A-2E8279D4D03E}"/>
              </a:ext>
            </a:extLst>
          </p:cNvPr>
          <p:cNvSpPr txBox="1">
            <a:spLocks/>
          </p:cNvSpPr>
          <p:nvPr/>
        </p:nvSpPr>
        <p:spPr>
          <a:xfrm>
            <a:off x="1866122" y="1187422"/>
            <a:ext cx="10103375" cy="534009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solidFill>
                  <a:schemeClr val="tx1"/>
                </a:solidFill>
              </a:rPr>
              <a:t>The unrighteous reject the Word of God.</a:t>
            </a:r>
          </a:p>
          <a:p>
            <a:pPr lvl="1"/>
            <a:r>
              <a:rPr lang="en-US" sz="2400" dirty="0">
                <a:solidFill>
                  <a:schemeClr val="tx1"/>
                </a:solidFill>
              </a:rPr>
              <a:t>Remember God graciously told Cain what he had to do to be accepted?</a:t>
            </a:r>
          </a:p>
          <a:p>
            <a:pPr lvl="1"/>
            <a:r>
              <a:rPr lang="en-US" sz="2400" dirty="0">
                <a:solidFill>
                  <a:schemeClr val="tx1"/>
                </a:solidFill>
              </a:rPr>
              <a:t>Does our Bible tell us what God requires from us?</a:t>
            </a:r>
          </a:p>
          <a:p>
            <a:pPr lvl="2"/>
            <a:r>
              <a:rPr lang="en-US" sz="2200" i="1" dirty="0">
                <a:solidFill>
                  <a:schemeClr val="tx1"/>
                </a:solidFill>
              </a:rPr>
              <a:t>He has told you, O man, what is good; and what does the Lord require of you but to do justice, and to love kindness, and to walk humbly with your God? (Micah 6:8)</a:t>
            </a:r>
          </a:p>
          <a:p>
            <a:r>
              <a:rPr lang="en-US" sz="2600" b="1" dirty="0">
                <a:solidFill>
                  <a:schemeClr val="tx1"/>
                </a:solidFill>
              </a:rPr>
              <a:t>Those who reject God’s Word make themselves vulnerable to the power of sin</a:t>
            </a:r>
          </a:p>
          <a:p>
            <a:pPr lvl="1"/>
            <a:r>
              <a:rPr lang="en-US" sz="2400" dirty="0">
                <a:solidFill>
                  <a:schemeClr val="tx1"/>
                </a:solidFill>
              </a:rPr>
              <a:t>“Either you come to me and do what’s right or you lose the battle your whole </a:t>
            </a:r>
            <a:r>
              <a:rPr lang="en-US" sz="2600" dirty="0">
                <a:solidFill>
                  <a:schemeClr val="tx1"/>
                </a:solidFill>
              </a:rPr>
              <a:t>life. You have a choice.”</a:t>
            </a:r>
          </a:p>
          <a:p>
            <a:pPr lvl="1"/>
            <a:r>
              <a:rPr lang="en-US" sz="2600" dirty="0">
                <a:solidFill>
                  <a:schemeClr val="tx1"/>
                </a:solidFill>
              </a:rPr>
              <a:t>Crouching lion metaphor</a:t>
            </a:r>
          </a:p>
        </p:txBody>
      </p:sp>
    </p:spTree>
    <p:extLst>
      <p:ext uri="{BB962C8B-B14F-4D97-AF65-F5344CB8AC3E}">
        <p14:creationId xmlns:p14="http://schemas.microsoft.com/office/powerpoint/2010/main" val="419314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166DE-7E7F-29C1-7C14-F47DAF902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EA366-ACB2-D420-1C47-ABA7009BD80C}"/>
              </a:ext>
            </a:extLst>
          </p:cNvPr>
          <p:cNvSpPr>
            <a:spLocks noGrp="1"/>
          </p:cNvSpPr>
          <p:nvPr>
            <p:ph type="title"/>
          </p:nvPr>
        </p:nvSpPr>
        <p:spPr>
          <a:xfrm>
            <a:off x="1640156" y="332010"/>
            <a:ext cx="10259744" cy="855412"/>
          </a:xfrm>
        </p:spPr>
        <p:txBody>
          <a:bodyPr>
            <a:noAutofit/>
          </a:bodyPr>
          <a:lstStyle/>
          <a:p>
            <a:r>
              <a:rPr lang="en-US" b="1" dirty="0"/>
              <a:t>Genesis 4:8-16</a:t>
            </a:r>
          </a:p>
        </p:txBody>
      </p:sp>
      <p:sp>
        <p:nvSpPr>
          <p:cNvPr id="12" name="Content Placeholder 2">
            <a:extLst>
              <a:ext uri="{FF2B5EF4-FFF2-40B4-BE49-F238E27FC236}">
                <a16:creationId xmlns:a16="http://schemas.microsoft.com/office/drawing/2014/main" id="{40D2B7EC-1BCF-67DA-6AFE-ADB28DD0101C}"/>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i="1" dirty="0">
                <a:solidFill>
                  <a:schemeClr val="tx1"/>
                </a:solidFill>
              </a:rPr>
              <a:t>Cain spoke to Abel his brother. And when they were in the field, Cain rose up against his brother Abel and killed him. 9 Then the Lord said to Cain, “Where is Abel your brother?” He said, “I do not know; am I my brother's keeper?” 10 And the Lord said, “What have you done? The voice of your brother's blood is crying to me from the ground. 11 And now you are cursed from the ground, which has opened its mouth to receive your brother's blood from your hand. 12 When you work the ground, it shall no longer yield to you its strength. You shall be a fugitive and a wanderer on the earth.” 13 Cain said to the Lord, “My punishment is greater than I can bear. 14 Behold, you have driven me today away from the ground, and from your face I shall be hidden. I shall be a fugitive and a wanderer on the earth, and whoever finds me will kill me.” 15 Then the Lord said to him, “Not so! If anyone kills Cain, vengeance shall be taken on him sevenfold.” And the Lord put a mark on Cain, lest any who found him should attack him. 16 Then Cain went away from the presence of the Lord and settled in the land of Nod, east of Eden.</a:t>
            </a:r>
            <a:endParaRPr lang="en-US" sz="2200" i="1" dirty="0">
              <a:solidFill>
                <a:schemeClr val="tx1"/>
              </a:solidFill>
            </a:endParaRPr>
          </a:p>
        </p:txBody>
      </p:sp>
    </p:spTree>
    <p:extLst>
      <p:ext uri="{BB962C8B-B14F-4D97-AF65-F5344CB8AC3E}">
        <p14:creationId xmlns:p14="http://schemas.microsoft.com/office/powerpoint/2010/main" val="105098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61FCF-A49B-A5DB-47F2-8997C5D218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8FA3C-02F0-CBAE-6019-18697D0CF6C2}"/>
              </a:ext>
            </a:extLst>
          </p:cNvPr>
          <p:cNvSpPr>
            <a:spLocks noGrp="1"/>
          </p:cNvSpPr>
          <p:nvPr>
            <p:ph type="title"/>
          </p:nvPr>
        </p:nvSpPr>
        <p:spPr>
          <a:xfrm>
            <a:off x="1640156" y="332010"/>
            <a:ext cx="10259744" cy="855412"/>
          </a:xfrm>
        </p:spPr>
        <p:txBody>
          <a:bodyPr>
            <a:noAutofit/>
          </a:bodyPr>
          <a:lstStyle/>
          <a:p>
            <a:r>
              <a:rPr lang="en-US" b="1" dirty="0"/>
              <a:t>Genesis 4:9</a:t>
            </a:r>
          </a:p>
        </p:txBody>
      </p:sp>
      <p:sp>
        <p:nvSpPr>
          <p:cNvPr id="12" name="Content Placeholder 2">
            <a:extLst>
              <a:ext uri="{FF2B5EF4-FFF2-40B4-BE49-F238E27FC236}">
                <a16:creationId xmlns:a16="http://schemas.microsoft.com/office/drawing/2014/main" id="{E770BBEC-6F7F-37D7-464A-D1E317E98E87}"/>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tx1"/>
                </a:solidFill>
              </a:rPr>
              <a:t>9 Then the Lord said to Cain, “Where is Abel your brother?” He said, “I do not know; am I my brother's keeper?”</a:t>
            </a:r>
          </a:p>
          <a:p>
            <a:pPr lvl="1"/>
            <a:r>
              <a:rPr lang="en-US" sz="2400" dirty="0">
                <a:solidFill>
                  <a:schemeClr val="tx1"/>
                </a:solidFill>
              </a:rPr>
              <a:t>The unrighteous refuse to admin their sin. They either hide it or they deny it.</a:t>
            </a:r>
          </a:p>
          <a:p>
            <a:pPr lvl="1"/>
            <a:r>
              <a:rPr lang="en-US" sz="2400" dirty="0">
                <a:solidFill>
                  <a:schemeClr val="tx1"/>
                </a:solidFill>
              </a:rPr>
              <a:t>Adam and Eve timidly hid</a:t>
            </a:r>
          </a:p>
          <a:p>
            <a:pPr lvl="1"/>
            <a:r>
              <a:rPr lang="en-US" sz="2400" dirty="0">
                <a:solidFill>
                  <a:schemeClr val="tx1"/>
                </a:solidFill>
              </a:rPr>
              <a:t>Cain kills in v8 and then lies and denies in verse 9.</a:t>
            </a:r>
          </a:p>
          <a:p>
            <a:pPr lvl="1"/>
            <a:r>
              <a:rPr lang="en-US" sz="2400" dirty="0">
                <a:solidFill>
                  <a:schemeClr val="tx1"/>
                </a:solidFill>
              </a:rPr>
              <a:t>He lies to maintain a “pretense” of self-righteousness.</a:t>
            </a:r>
          </a:p>
          <a:p>
            <a:pPr lvl="1"/>
            <a:r>
              <a:rPr lang="en-US" sz="2400" dirty="0">
                <a:solidFill>
                  <a:schemeClr val="tx1"/>
                </a:solidFill>
              </a:rPr>
              <a:t>“Am I my brother’s keeper”? </a:t>
            </a:r>
          </a:p>
          <a:p>
            <a:pPr lvl="2"/>
            <a:r>
              <a:rPr lang="en-US" sz="2200" dirty="0">
                <a:solidFill>
                  <a:schemeClr val="tx1"/>
                </a:solidFill>
              </a:rPr>
              <a:t>We are commanded to love our brother.</a:t>
            </a:r>
          </a:p>
          <a:p>
            <a:pPr lvl="2"/>
            <a:r>
              <a:rPr lang="en-US" sz="2200" dirty="0">
                <a:solidFill>
                  <a:schemeClr val="tx1"/>
                </a:solidFill>
              </a:rPr>
              <a:t>He sarcastically calls God’s questions irrelevant.</a:t>
            </a:r>
          </a:p>
          <a:p>
            <a:pPr lvl="2"/>
            <a:r>
              <a:rPr lang="en-US" sz="2200" dirty="0">
                <a:solidFill>
                  <a:schemeClr val="tx1"/>
                </a:solidFill>
              </a:rPr>
              <a:t>Hebrew construction: “Am keeper of my brother I”?</a:t>
            </a:r>
          </a:p>
          <a:p>
            <a:pPr lvl="2"/>
            <a:r>
              <a:rPr lang="en-US" sz="2200" dirty="0">
                <a:solidFill>
                  <a:schemeClr val="tx1"/>
                </a:solidFill>
              </a:rPr>
              <a:t>“Am I supposed to watch him all the while?”</a:t>
            </a:r>
          </a:p>
        </p:txBody>
      </p:sp>
    </p:spTree>
    <p:extLst>
      <p:ext uri="{BB962C8B-B14F-4D97-AF65-F5344CB8AC3E}">
        <p14:creationId xmlns:p14="http://schemas.microsoft.com/office/powerpoint/2010/main" val="25971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0E0C4-DF28-1823-B907-E196D7C6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CD5D4-1517-346C-A031-6703829E0A61}"/>
              </a:ext>
            </a:extLst>
          </p:cNvPr>
          <p:cNvSpPr>
            <a:spLocks noGrp="1"/>
          </p:cNvSpPr>
          <p:nvPr>
            <p:ph type="title"/>
          </p:nvPr>
        </p:nvSpPr>
        <p:spPr>
          <a:xfrm>
            <a:off x="1640156" y="332010"/>
            <a:ext cx="10259744" cy="855412"/>
          </a:xfrm>
        </p:spPr>
        <p:txBody>
          <a:bodyPr>
            <a:noAutofit/>
          </a:bodyPr>
          <a:lstStyle/>
          <a:p>
            <a:r>
              <a:rPr lang="en-US" b="1" dirty="0"/>
              <a:t>Genesis 4:10</a:t>
            </a:r>
          </a:p>
        </p:txBody>
      </p:sp>
      <p:sp>
        <p:nvSpPr>
          <p:cNvPr id="12" name="Content Placeholder 2">
            <a:extLst>
              <a:ext uri="{FF2B5EF4-FFF2-40B4-BE49-F238E27FC236}">
                <a16:creationId xmlns:a16="http://schemas.microsoft.com/office/drawing/2014/main" id="{FA8DD302-BC8C-D575-539E-8FF276902721}"/>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10 And the Lord said, “What have you done? The voice of your brother's blood is crying to me from the ground. </a:t>
            </a:r>
          </a:p>
          <a:p>
            <a:pPr lvl="1"/>
            <a:r>
              <a:rPr lang="en-US" sz="2400" dirty="0">
                <a:solidFill>
                  <a:schemeClr val="tx1"/>
                </a:solidFill>
              </a:rPr>
              <a:t>QUESTION? Has sin advanced in power since the garden?</a:t>
            </a:r>
          </a:p>
          <a:p>
            <a:pPr lvl="1"/>
            <a:r>
              <a:rPr lang="en-US" sz="2400" dirty="0">
                <a:solidFill>
                  <a:schemeClr val="tx1"/>
                </a:solidFill>
              </a:rPr>
              <a:t>QUESTION? Does Cain’s coverup accomplish </a:t>
            </a:r>
            <a:r>
              <a:rPr lang="en-US" sz="2400" u="sng" dirty="0">
                <a:solidFill>
                  <a:schemeClr val="tx1"/>
                </a:solidFill>
              </a:rPr>
              <a:t>anything</a:t>
            </a:r>
            <a:r>
              <a:rPr lang="en-US" sz="2400" dirty="0">
                <a:solidFill>
                  <a:schemeClr val="tx1"/>
                </a:solidFill>
              </a:rPr>
              <a:t>?</a:t>
            </a:r>
          </a:p>
          <a:p>
            <a:pPr lvl="2"/>
            <a:r>
              <a:rPr lang="en-US" sz="2200" dirty="0">
                <a:solidFill>
                  <a:schemeClr val="tx1"/>
                </a:solidFill>
              </a:rPr>
              <a:t>He is self-deceived. He thinks God doesn’t know</a:t>
            </a:r>
          </a:p>
          <a:p>
            <a:pPr lvl="3"/>
            <a:r>
              <a:rPr lang="en-US" sz="2000" i="1" dirty="0">
                <a:solidFill>
                  <a:schemeClr val="tx1"/>
                </a:solidFill>
              </a:rPr>
              <a:t>Gal 6:3, For if anyone thinks he is something, when he is nothing, he deceives himself.</a:t>
            </a:r>
          </a:p>
          <a:p>
            <a:pPr lvl="2"/>
            <a:r>
              <a:rPr lang="en-US" sz="2200" i="1" dirty="0">
                <a:solidFill>
                  <a:schemeClr val="tx1"/>
                </a:solidFill>
              </a:rPr>
              <a:t>Abel’s body is not right there, but… his blood “cries out”</a:t>
            </a:r>
          </a:p>
          <a:p>
            <a:pPr lvl="3"/>
            <a:r>
              <a:rPr lang="en-US" sz="2000" i="1" dirty="0">
                <a:solidFill>
                  <a:schemeClr val="tx1"/>
                </a:solidFill>
              </a:rPr>
              <a:t>Numbers 35:33, You shall not pollute the land in which you live, for blood pollutes the land, and no atonement can be made for the land for the blood that is shed in it, except by the blood of the one who shed it. </a:t>
            </a:r>
          </a:p>
          <a:p>
            <a:pPr lvl="3"/>
            <a:r>
              <a:rPr lang="en-US" sz="2000" dirty="0">
                <a:solidFill>
                  <a:schemeClr val="tx1"/>
                </a:solidFill>
              </a:rPr>
              <a:t>QUESTION? Is this a biblical case for capital punishment?</a:t>
            </a:r>
          </a:p>
        </p:txBody>
      </p:sp>
    </p:spTree>
    <p:extLst>
      <p:ext uri="{BB962C8B-B14F-4D97-AF65-F5344CB8AC3E}">
        <p14:creationId xmlns:p14="http://schemas.microsoft.com/office/powerpoint/2010/main" val="257461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ABBEF-795B-5981-B631-9CAEA222C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47CE5-185F-FDB0-1A17-F4CED25FFE19}"/>
              </a:ext>
            </a:extLst>
          </p:cNvPr>
          <p:cNvSpPr>
            <a:spLocks noGrp="1"/>
          </p:cNvSpPr>
          <p:nvPr>
            <p:ph type="title"/>
          </p:nvPr>
        </p:nvSpPr>
        <p:spPr>
          <a:xfrm>
            <a:off x="1640156" y="332010"/>
            <a:ext cx="10259744" cy="855412"/>
          </a:xfrm>
        </p:spPr>
        <p:txBody>
          <a:bodyPr>
            <a:noAutofit/>
          </a:bodyPr>
          <a:lstStyle/>
          <a:p>
            <a:r>
              <a:rPr lang="en-US" b="1" dirty="0"/>
              <a:t>Genesis 4:11</a:t>
            </a:r>
          </a:p>
        </p:txBody>
      </p:sp>
      <p:sp>
        <p:nvSpPr>
          <p:cNvPr id="12" name="Content Placeholder 2">
            <a:extLst>
              <a:ext uri="{FF2B5EF4-FFF2-40B4-BE49-F238E27FC236}">
                <a16:creationId xmlns:a16="http://schemas.microsoft.com/office/drawing/2014/main" id="{B647487C-EFB9-5DD8-F2A4-A944A4D63BDC}"/>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11 And now you are cursed from the ground, which has opened its mouth to receive your brother's blood from your hand. </a:t>
            </a:r>
          </a:p>
          <a:p>
            <a:pPr lvl="1"/>
            <a:r>
              <a:rPr lang="en-US" sz="2400" dirty="0">
                <a:solidFill>
                  <a:schemeClr val="tx1"/>
                </a:solidFill>
              </a:rPr>
              <a:t>God is not fooled! It’s like a court of law, with God as judge.</a:t>
            </a:r>
          </a:p>
          <a:p>
            <a:pPr lvl="1"/>
            <a:r>
              <a:rPr lang="en-US" sz="2400" dirty="0">
                <a:solidFill>
                  <a:schemeClr val="tx1"/>
                </a:solidFill>
              </a:rPr>
              <a:t>Every sin ever committed cries out to God and is recorded in the book</a:t>
            </a:r>
          </a:p>
          <a:p>
            <a:pPr lvl="1"/>
            <a:r>
              <a:rPr lang="en-US" sz="2400" dirty="0">
                <a:solidFill>
                  <a:schemeClr val="tx1"/>
                </a:solidFill>
              </a:rPr>
              <a:t>QUESTION? What book?</a:t>
            </a:r>
          </a:p>
          <a:p>
            <a:pPr lvl="2"/>
            <a:r>
              <a:rPr lang="en-US" sz="2200" dirty="0">
                <a:solidFill>
                  <a:schemeClr val="tx1"/>
                </a:solidFill>
              </a:rPr>
              <a:t>God interrogates the suspect – verse 9</a:t>
            </a:r>
          </a:p>
          <a:p>
            <a:pPr lvl="2"/>
            <a:r>
              <a:rPr lang="en-US" sz="2200" dirty="0">
                <a:solidFill>
                  <a:schemeClr val="tx1"/>
                </a:solidFill>
              </a:rPr>
              <a:t>Calls the witness (the blood) – verse 10</a:t>
            </a:r>
          </a:p>
          <a:p>
            <a:pPr lvl="2"/>
            <a:r>
              <a:rPr lang="en-US" sz="2200" dirty="0">
                <a:solidFill>
                  <a:schemeClr val="tx1"/>
                </a:solidFill>
              </a:rPr>
              <a:t>He examines the evidence - verse 11</a:t>
            </a:r>
          </a:p>
          <a:p>
            <a:pPr lvl="3"/>
            <a:r>
              <a:rPr lang="en-US" sz="2000" dirty="0">
                <a:solidFill>
                  <a:schemeClr val="tx1"/>
                </a:solidFill>
              </a:rPr>
              <a:t>“From your hand” you did it!</a:t>
            </a:r>
          </a:p>
          <a:p>
            <a:pPr lvl="2"/>
            <a:r>
              <a:rPr lang="en-US" sz="2200" dirty="0">
                <a:solidFill>
                  <a:schemeClr val="tx1"/>
                </a:solidFill>
              </a:rPr>
              <a:t>Pronounces the sentence – verse 11</a:t>
            </a:r>
          </a:p>
        </p:txBody>
      </p:sp>
    </p:spTree>
    <p:extLst>
      <p:ext uri="{BB962C8B-B14F-4D97-AF65-F5344CB8AC3E}">
        <p14:creationId xmlns:p14="http://schemas.microsoft.com/office/powerpoint/2010/main" val="304960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AD766-E4B3-B829-E2BE-1E6E60E27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C20AD-AD4B-CA3D-8D4E-5BBC61BEF705}"/>
              </a:ext>
            </a:extLst>
          </p:cNvPr>
          <p:cNvSpPr>
            <a:spLocks noGrp="1"/>
          </p:cNvSpPr>
          <p:nvPr>
            <p:ph type="title"/>
          </p:nvPr>
        </p:nvSpPr>
        <p:spPr>
          <a:xfrm>
            <a:off x="1640156" y="332010"/>
            <a:ext cx="10259744" cy="855412"/>
          </a:xfrm>
        </p:spPr>
        <p:txBody>
          <a:bodyPr>
            <a:noAutofit/>
          </a:bodyPr>
          <a:lstStyle/>
          <a:p>
            <a:r>
              <a:rPr lang="en-US" b="1" dirty="0"/>
              <a:t>Genesis 4:12</a:t>
            </a:r>
          </a:p>
        </p:txBody>
      </p:sp>
      <p:sp>
        <p:nvSpPr>
          <p:cNvPr id="12" name="Content Placeholder 2">
            <a:extLst>
              <a:ext uri="{FF2B5EF4-FFF2-40B4-BE49-F238E27FC236}">
                <a16:creationId xmlns:a16="http://schemas.microsoft.com/office/drawing/2014/main" id="{918AC4FC-2453-DEE6-6208-D7522FAB2EA2}"/>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12 When you work the ground, it shall no longer yield to you its strength. You shall be a fugitive and a wanderer on the earth.”</a:t>
            </a:r>
          </a:p>
          <a:p>
            <a:pPr lvl="1"/>
            <a:r>
              <a:rPr lang="en-US" sz="2400" dirty="0">
                <a:solidFill>
                  <a:schemeClr val="tx1"/>
                </a:solidFill>
              </a:rPr>
              <a:t>QUESTION? What two curses do you see here?</a:t>
            </a:r>
          </a:p>
          <a:p>
            <a:pPr lvl="1"/>
            <a:r>
              <a:rPr lang="en-US" sz="2400" dirty="0">
                <a:solidFill>
                  <a:schemeClr val="tx1"/>
                </a:solidFill>
              </a:rPr>
              <a:t>QUESTION? What means “no longer yield to you its strength”?</a:t>
            </a:r>
          </a:p>
          <a:p>
            <a:pPr lvl="2"/>
            <a:r>
              <a:rPr lang="en-US" sz="2200" dirty="0">
                <a:solidFill>
                  <a:schemeClr val="tx1"/>
                </a:solidFill>
              </a:rPr>
              <a:t>the soil will no longer produce for you</a:t>
            </a:r>
          </a:p>
          <a:p>
            <a:pPr lvl="1"/>
            <a:r>
              <a:rPr lang="en-US" sz="2400" dirty="0">
                <a:solidFill>
                  <a:schemeClr val="tx1"/>
                </a:solidFill>
              </a:rPr>
              <a:t>QUESTION? What is a fugitive and wanderer?</a:t>
            </a:r>
          </a:p>
          <a:p>
            <a:pPr lvl="2"/>
            <a:r>
              <a:rPr lang="en-US" sz="2200" dirty="0">
                <a:solidFill>
                  <a:schemeClr val="tx1"/>
                </a:solidFill>
              </a:rPr>
              <a:t>H5110 Hebrew: </a:t>
            </a:r>
            <a:r>
              <a:rPr lang="he-IL" sz="2800" dirty="0" err="1">
                <a:solidFill>
                  <a:schemeClr val="tx1"/>
                </a:solidFill>
              </a:rPr>
              <a:t>דוּנ</a:t>
            </a:r>
            <a:r>
              <a:rPr lang="he-IL" sz="2800" dirty="0">
                <a:solidFill>
                  <a:schemeClr val="tx1"/>
                </a:solidFill>
              </a:rPr>
              <a:t> </a:t>
            </a:r>
            <a:r>
              <a:rPr lang="en-US" sz="2200" dirty="0">
                <a:solidFill>
                  <a:schemeClr val="tx1"/>
                </a:solidFill>
              </a:rPr>
              <a:t> </a:t>
            </a:r>
            <a:r>
              <a:rPr lang="en-US" sz="2200" dirty="0" err="1">
                <a:solidFill>
                  <a:schemeClr val="tx1"/>
                </a:solidFill>
              </a:rPr>
              <a:t>nûd</a:t>
            </a:r>
            <a:r>
              <a:rPr lang="en-US" sz="2200" dirty="0">
                <a:solidFill>
                  <a:schemeClr val="tx1"/>
                </a:solidFill>
              </a:rPr>
              <a:t>: A verb meaning to flee, to wander, to mourn. It has the sense of aimless motion or actions. It refers to a person moving about aimlessly without a home.</a:t>
            </a:r>
          </a:p>
        </p:txBody>
      </p:sp>
    </p:spTree>
    <p:extLst>
      <p:ext uri="{BB962C8B-B14F-4D97-AF65-F5344CB8AC3E}">
        <p14:creationId xmlns:p14="http://schemas.microsoft.com/office/powerpoint/2010/main" val="121480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A173F-25E9-1F4F-8044-96A11D431F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A19A8-8729-3568-D21B-D06F5E9CC0BA}"/>
              </a:ext>
            </a:extLst>
          </p:cNvPr>
          <p:cNvSpPr>
            <a:spLocks noGrp="1"/>
          </p:cNvSpPr>
          <p:nvPr>
            <p:ph type="title"/>
          </p:nvPr>
        </p:nvSpPr>
        <p:spPr>
          <a:xfrm>
            <a:off x="1640156" y="332010"/>
            <a:ext cx="10259744" cy="855412"/>
          </a:xfrm>
        </p:spPr>
        <p:txBody>
          <a:bodyPr>
            <a:noAutofit/>
          </a:bodyPr>
          <a:lstStyle/>
          <a:p>
            <a:r>
              <a:rPr lang="en-US" b="1" dirty="0"/>
              <a:t>Genesis 4:12</a:t>
            </a:r>
          </a:p>
        </p:txBody>
      </p:sp>
      <p:sp>
        <p:nvSpPr>
          <p:cNvPr id="12" name="Content Placeholder 2">
            <a:extLst>
              <a:ext uri="{FF2B5EF4-FFF2-40B4-BE49-F238E27FC236}">
                <a16:creationId xmlns:a16="http://schemas.microsoft.com/office/drawing/2014/main" id="{13CFE355-E98D-36DD-5B69-41701FF3F094}"/>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MacArthur renders it this way, </a:t>
            </a:r>
          </a:p>
          <a:p>
            <a:pPr lvl="1"/>
            <a:r>
              <a:rPr lang="en-US" sz="2200" i="1" dirty="0">
                <a:solidFill>
                  <a:schemeClr val="tx1"/>
                </a:solidFill>
              </a:rPr>
              <a:t>“This is the pattern for the unbeliever, for the lost person. Meandering purposelessly, meaninglessly through the world, under divine judgment. Nothing they ever touch has any eternal value, nothing they ever touch has any lasting meaning. They cannot draw anything out of life that matters eternally.”</a:t>
            </a:r>
          </a:p>
          <a:p>
            <a:r>
              <a:rPr lang="en-US" sz="2400" dirty="0">
                <a:solidFill>
                  <a:schemeClr val="tx1"/>
                </a:solidFill>
              </a:rPr>
              <a:t>Think about the murders that are described on the news every night</a:t>
            </a:r>
          </a:p>
          <a:p>
            <a:pPr lvl="1"/>
            <a:r>
              <a:rPr lang="en-US" sz="2200" dirty="0">
                <a:solidFill>
                  <a:schemeClr val="tx1"/>
                </a:solidFill>
              </a:rPr>
              <a:t>Selfish, proud</a:t>
            </a:r>
          </a:p>
          <a:p>
            <a:pPr lvl="1"/>
            <a:r>
              <a:rPr lang="en-US" sz="2200" dirty="0">
                <a:solidFill>
                  <a:schemeClr val="tx1"/>
                </a:solidFill>
              </a:rPr>
              <a:t>Fits of anger</a:t>
            </a:r>
          </a:p>
          <a:p>
            <a:pPr lvl="1"/>
            <a:r>
              <a:rPr lang="en-US" sz="2400" dirty="0">
                <a:solidFill>
                  <a:schemeClr val="tx1"/>
                </a:solidFill>
              </a:rPr>
              <a:t>Purposeless</a:t>
            </a:r>
          </a:p>
          <a:p>
            <a:pPr lvl="1"/>
            <a:r>
              <a:rPr lang="en-US" sz="2400" dirty="0">
                <a:solidFill>
                  <a:schemeClr val="tx1"/>
                </a:solidFill>
              </a:rPr>
              <a:t>Nothing they killed for has any lasting value</a:t>
            </a:r>
          </a:p>
          <a:p>
            <a:pPr lvl="1"/>
            <a:r>
              <a:rPr lang="en-US" sz="2400" dirty="0">
                <a:solidFill>
                  <a:schemeClr val="tx1"/>
                </a:solidFill>
              </a:rPr>
              <a:t>Then they become fugitives, fleeing the law, wandering about</a:t>
            </a:r>
          </a:p>
        </p:txBody>
      </p:sp>
    </p:spTree>
    <p:extLst>
      <p:ext uri="{BB962C8B-B14F-4D97-AF65-F5344CB8AC3E}">
        <p14:creationId xmlns:p14="http://schemas.microsoft.com/office/powerpoint/2010/main" val="162999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DF84D-E024-4047-E024-0EA0611D8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398017-04F8-3E77-ACEA-DDF743FEED30}"/>
              </a:ext>
            </a:extLst>
          </p:cNvPr>
          <p:cNvSpPr>
            <a:spLocks noGrp="1"/>
          </p:cNvSpPr>
          <p:nvPr>
            <p:ph type="title"/>
          </p:nvPr>
        </p:nvSpPr>
        <p:spPr>
          <a:xfrm>
            <a:off x="1640156" y="332010"/>
            <a:ext cx="10259744" cy="855412"/>
          </a:xfrm>
        </p:spPr>
        <p:txBody>
          <a:bodyPr>
            <a:noAutofit/>
          </a:bodyPr>
          <a:lstStyle/>
          <a:p>
            <a:r>
              <a:rPr lang="en-US" b="1" dirty="0"/>
              <a:t>Genesis 4:12</a:t>
            </a:r>
          </a:p>
        </p:txBody>
      </p:sp>
      <p:sp>
        <p:nvSpPr>
          <p:cNvPr id="12" name="Content Placeholder 2">
            <a:extLst>
              <a:ext uri="{FF2B5EF4-FFF2-40B4-BE49-F238E27FC236}">
                <a16:creationId xmlns:a16="http://schemas.microsoft.com/office/drawing/2014/main" id="{96F9A3EF-CF82-4BD1-A790-C382687523D6}"/>
              </a:ext>
            </a:extLst>
          </p:cNvPr>
          <p:cNvSpPr txBox="1">
            <a:spLocks/>
          </p:cNvSpPr>
          <p:nvPr/>
        </p:nvSpPr>
        <p:spPr>
          <a:xfrm>
            <a:off x="1640156" y="1187422"/>
            <a:ext cx="1032934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Why do you think didn’t God put him to death?</a:t>
            </a:r>
          </a:p>
          <a:p>
            <a:pPr lvl="1"/>
            <a:r>
              <a:rPr lang="en-US" sz="2200" dirty="0">
                <a:solidFill>
                  <a:schemeClr val="tx1"/>
                </a:solidFill>
              </a:rPr>
              <a:t>Grace, God is always gracious and longsuffering</a:t>
            </a:r>
          </a:p>
          <a:p>
            <a:pPr lvl="1"/>
            <a:r>
              <a:rPr lang="en-US" sz="2200" dirty="0">
                <a:solidFill>
                  <a:schemeClr val="tx1"/>
                </a:solidFill>
              </a:rPr>
              <a:t>Government has been given the sword by God to enforce the law</a:t>
            </a:r>
          </a:p>
          <a:p>
            <a:pPr lvl="1"/>
            <a:r>
              <a:rPr lang="en-US" sz="2200" dirty="0">
                <a:solidFill>
                  <a:schemeClr val="tx1"/>
                </a:solidFill>
              </a:rPr>
              <a:t>But not necessarily to set a </a:t>
            </a:r>
            <a:r>
              <a:rPr lang="en-US" sz="2200" i="1" u="sng" dirty="0">
                <a:solidFill>
                  <a:schemeClr val="tx1"/>
                </a:solidFill>
              </a:rPr>
              <a:t>pattern</a:t>
            </a:r>
            <a:r>
              <a:rPr lang="en-US" sz="2200" dirty="0">
                <a:solidFill>
                  <a:schemeClr val="tx1"/>
                </a:solidFill>
              </a:rPr>
              <a:t> of vengeance</a:t>
            </a:r>
          </a:p>
          <a:p>
            <a:pPr lvl="2"/>
            <a:r>
              <a:rPr lang="en-US" sz="2000" i="1" dirty="0">
                <a:solidFill>
                  <a:schemeClr val="tx1"/>
                </a:solidFill>
              </a:rPr>
              <a:t>Romans 13:3-5, For rulers are not a terror to good conduct, but to bad. Would you have no fear of the one who is in authority? Then do what is good, and you will receive his approval, 4 for he is God's servant for your good. But if you do wrong, be afraid, for he does not bear the sword in vain. For he is the servant of God, an avenger who carries out God's wrath on the wrongdoer.</a:t>
            </a:r>
          </a:p>
          <a:p>
            <a:r>
              <a:rPr lang="en-US" sz="2400" dirty="0">
                <a:solidFill>
                  <a:schemeClr val="tx1"/>
                </a:solidFill>
              </a:rPr>
              <a:t>QUESTION? Is fear of punishment a deterrent to crime?</a:t>
            </a:r>
          </a:p>
          <a:p>
            <a:r>
              <a:rPr lang="en-US" sz="2400" dirty="0">
                <a:solidFill>
                  <a:schemeClr val="tx1"/>
                </a:solidFill>
              </a:rPr>
              <a:t>QUESTION? Then what is Cain’s example to others?</a:t>
            </a:r>
          </a:p>
          <a:p>
            <a:pPr lvl="1"/>
            <a:r>
              <a:rPr lang="en-US" sz="2200" dirty="0">
                <a:solidFill>
                  <a:schemeClr val="tx1"/>
                </a:solidFill>
              </a:rPr>
              <a:t>Disobedience, resulting in unfruitful labor, and a wandering life</a:t>
            </a:r>
          </a:p>
        </p:txBody>
      </p:sp>
    </p:spTree>
    <p:extLst>
      <p:ext uri="{BB962C8B-B14F-4D97-AF65-F5344CB8AC3E}">
        <p14:creationId xmlns:p14="http://schemas.microsoft.com/office/powerpoint/2010/main" val="166489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BE9B0-98F1-0296-6C55-2ED301314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209B32-66CB-E8CE-3E5D-27C7764DDDA1}"/>
              </a:ext>
            </a:extLst>
          </p:cNvPr>
          <p:cNvSpPr>
            <a:spLocks noGrp="1"/>
          </p:cNvSpPr>
          <p:nvPr>
            <p:ph type="title"/>
          </p:nvPr>
        </p:nvSpPr>
        <p:spPr>
          <a:xfrm>
            <a:off x="1640156" y="332010"/>
            <a:ext cx="10259744" cy="855412"/>
          </a:xfrm>
        </p:spPr>
        <p:txBody>
          <a:bodyPr>
            <a:noAutofit/>
          </a:bodyPr>
          <a:lstStyle/>
          <a:p>
            <a:r>
              <a:rPr lang="en-US" b="1" dirty="0"/>
              <a:t>Genesis 4:13</a:t>
            </a:r>
          </a:p>
        </p:txBody>
      </p:sp>
      <p:sp>
        <p:nvSpPr>
          <p:cNvPr id="12" name="Content Placeholder 2">
            <a:extLst>
              <a:ext uri="{FF2B5EF4-FFF2-40B4-BE49-F238E27FC236}">
                <a16:creationId xmlns:a16="http://schemas.microsoft.com/office/drawing/2014/main" id="{AB695D3F-6C47-3DDF-F65B-AC3146B2473E}"/>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13 Cain said to the Lord, “My punishment is greater than I can bear.” </a:t>
            </a:r>
          </a:p>
          <a:p>
            <a:r>
              <a:rPr lang="en-US" sz="2400" dirty="0">
                <a:solidFill>
                  <a:schemeClr val="tx1"/>
                </a:solidFill>
              </a:rPr>
              <a:t>The unrighteousness protest their punishment. </a:t>
            </a:r>
          </a:p>
          <a:p>
            <a:pPr lvl="1"/>
            <a:r>
              <a:rPr lang="en-US" sz="2200" dirty="0">
                <a:solidFill>
                  <a:schemeClr val="tx1"/>
                </a:solidFill>
              </a:rPr>
              <a:t>“My punishment is too great”.</a:t>
            </a:r>
          </a:p>
          <a:p>
            <a:pPr lvl="1"/>
            <a:r>
              <a:rPr lang="en-US" sz="2200" dirty="0">
                <a:solidFill>
                  <a:schemeClr val="tx1"/>
                </a:solidFill>
              </a:rPr>
              <a:t>“This is not fair”.</a:t>
            </a:r>
          </a:p>
          <a:p>
            <a:pPr lvl="1"/>
            <a:r>
              <a:rPr lang="en-US" sz="2200" dirty="0">
                <a:solidFill>
                  <a:schemeClr val="tx1"/>
                </a:solidFill>
              </a:rPr>
              <a:t>QUESTION? Did Adam protest his punishment?</a:t>
            </a:r>
          </a:p>
          <a:p>
            <a:pPr lvl="1"/>
            <a:r>
              <a:rPr lang="en-US" sz="2200" dirty="0">
                <a:solidFill>
                  <a:schemeClr val="tx1"/>
                </a:solidFill>
              </a:rPr>
              <a:t>QUESTION? What could Cain have said to God instead?</a:t>
            </a:r>
          </a:p>
          <a:p>
            <a:pPr lvl="2"/>
            <a:r>
              <a:rPr lang="en-US" sz="2000" dirty="0">
                <a:solidFill>
                  <a:schemeClr val="tx1"/>
                </a:solidFill>
              </a:rPr>
              <a:t>“I’m sorry, forgive me.”</a:t>
            </a:r>
          </a:p>
          <a:p>
            <a:pPr lvl="2"/>
            <a:r>
              <a:rPr lang="en-US" sz="2000" i="1" dirty="0">
                <a:solidFill>
                  <a:schemeClr val="tx1"/>
                </a:solidFill>
              </a:rPr>
              <a:t>Mat 18;24-27, one was brought to him who owed him ten thousand talents. 25 And since he could not pay, his master ordered him to be sold, with his wife and children and all that he had, and payment to be made. 26 So the servant fell on his knees, imploring him, ‘Have patience with me, and I will pay you everything.’ 27 And out of pity for him, the master of that servant released him and forgave him the debt.</a:t>
            </a:r>
          </a:p>
        </p:txBody>
      </p:sp>
    </p:spTree>
    <p:extLst>
      <p:ext uri="{BB962C8B-B14F-4D97-AF65-F5344CB8AC3E}">
        <p14:creationId xmlns:p14="http://schemas.microsoft.com/office/powerpoint/2010/main" val="392318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61DA2-A86C-F392-78C2-5FC1F01B9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874B1-FBF6-3E79-14F5-56B8C9371D88}"/>
              </a:ext>
            </a:extLst>
          </p:cNvPr>
          <p:cNvSpPr>
            <a:spLocks noGrp="1"/>
          </p:cNvSpPr>
          <p:nvPr>
            <p:ph type="title"/>
          </p:nvPr>
        </p:nvSpPr>
        <p:spPr>
          <a:xfrm>
            <a:off x="1640156" y="332010"/>
            <a:ext cx="10259744" cy="855412"/>
          </a:xfrm>
        </p:spPr>
        <p:txBody>
          <a:bodyPr>
            <a:noAutofit/>
          </a:bodyPr>
          <a:lstStyle/>
          <a:p>
            <a:r>
              <a:rPr lang="en-US" b="1" dirty="0"/>
              <a:t>Genesis 4:14</a:t>
            </a:r>
          </a:p>
        </p:txBody>
      </p:sp>
      <p:sp>
        <p:nvSpPr>
          <p:cNvPr id="12" name="Content Placeholder 2">
            <a:extLst>
              <a:ext uri="{FF2B5EF4-FFF2-40B4-BE49-F238E27FC236}">
                <a16:creationId xmlns:a16="http://schemas.microsoft.com/office/drawing/2014/main" id="{DDD1FCF5-8ECC-F976-C3C8-5B703AD1B16D}"/>
              </a:ext>
            </a:extLst>
          </p:cNvPr>
          <p:cNvSpPr txBox="1">
            <a:spLocks/>
          </p:cNvSpPr>
          <p:nvPr/>
        </p:nvSpPr>
        <p:spPr>
          <a:xfrm>
            <a:off x="1570559"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“Behold, you have driven me today away from the ground, and from your face I shall be hidden. I shall be a fugitive and a wanderer on the earth, and whoever finds me will kill me.”</a:t>
            </a:r>
          </a:p>
          <a:p>
            <a:r>
              <a:rPr lang="en-US" sz="2200" i="1" dirty="0">
                <a:solidFill>
                  <a:schemeClr val="tx1"/>
                </a:solidFill>
              </a:rPr>
              <a:t>Instead, he repeats the curse, maybe hoping God will change His mind</a:t>
            </a:r>
          </a:p>
          <a:p>
            <a:r>
              <a:rPr lang="en-US" sz="2200" i="1" dirty="0">
                <a:solidFill>
                  <a:schemeClr val="tx1"/>
                </a:solidFill>
              </a:rPr>
              <a:t>He adds this: “Anyone who finds me will kill me”.</a:t>
            </a:r>
          </a:p>
          <a:p>
            <a:pPr lvl="1"/>
            <a:r>
              <a:rPr lang="en-US" sz="2200" i="1" dirty="0">
                <a:solidFill>
                  <a:schemeClr val="tx1"/>
                </a:solidFill>
              </a:rPr>
              <a:t>Not only is he angry and fearful of God, but he’s also fearful of others.</a:t>
            </a:r>
          </a:p>
          <a:p>
            <a:r>
              <a:rPr lang="en-US" sz="2200" i="1" dirty="0">
                <a:solidFill>
                  <a:schemeClr val="tx1"/>
                </a:solidFill>
              </a:rPr>
              <a:t>QUESTION? “Whoever finds me”, who is he talking about?</a:t>
            </a:r>
          </a:p>
          <a:p>
            <a:pPr lvl="1"/>
            <a:r>
              <a:rPr lang="en-US" sz="2000" i="1" dirty="0">
                <a:solidFill>
                  <a:schemeClr val="tx1"/>
                </a:solidFill>
              </a:rPr>
              <a:t>Presumably other people born to Cain by this time</a:t>
            </a:r>
          </a:p>
          <a:p>
            <a:r>
              <a:rPr lang="en-US" sz="2000" i="1" dirty="0">
                <a:solidFill>
                  <a:schemeClr val="tx1"/>
                </a:solidFill>
              </a:rPr>
              <a:t>QUESTION? Why would others want to kill him?</a:t>
            </a:r>
          </a:p>
          <a:p>
            <a:pPr lvl="1"/>
            <a:r>
              <a:rPr lang="en-US" sz="2000" i="1" dirty="0">
                <a:solidFill>
                  <a:schemeClr val="tx1"/>
                </a:solidFill>
              </a:rPr>
              <a:t>Well, others on the planet may also be related to Abel, we don’t know</a:t>
            </a:r>
          </a:p>
          <a:p>
            <a:pPr lvl="1"/>
            <a:r>
              <a:rPr lang="en-US" sz="2000" i="1" dirty="0">
                <a:solidFill>
                  <a:schemeClr val="tx1"/>
                </a:solidFill>
              </a:rPr>
              <a:t>Even if they were only related to Cain, it’s all one family, vengeance!</a:t>
            </a:r>
          </a:p>
          <a:p>
            <a:pPr lvl="1"/>
            <a:r>
              <a:rPr lang="en-US" sz="2000" i="1" dirty="0">
                <a:solidFill>
                  <a:schemeClr val="tx1"/>
                </a:solidFill>
              </a:rPr>
              <a:t>Plus, Cain is now a vagrant, finding food wherever he can!</a:t>
            </a:r>
          </a:p>
        </p:txBody>
      </p:sp>
    </p:spTree>
    <p:extLst>
      <p:ext uri="{BB962C8B-B14F-4D97-AF65-F5344CB8AC3E}">
        <p14:creationId xmlns:p14="http://schemas.microsoft.com/office/powerpoint/2010/main" val="270545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45311-F6DC-61BD-C190-2A8B2F7A44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7B185D-742A-394D-38CA-3A2E05D9C646}"/>
              </a:ext>
            </a:extLst>
          </p:cNvPr>
          <p:cNvSpPr>
            <a:spLocks noGrp="1"/>
          </p:cNvSpPr>
          <p:nvPr>
            <p:ph type="title"/>
          </p:nvPr>
        </p:nvSpPr>
        <p:spPr>
          <a:xfrm>
            <a:off x="1640156" y="332010"/>
            <a:ext cx="10259744" cy="855412"/>
          </a:xfrm>
        </p:spPr>
        <p:txBody>
          <a:bodyPr>
            <a:noAutofit/>
          </a:bodyPr>
          <a:lstStyle/>
          <a:p>
            <a:r>
              <a:rPr lang="en-US" b="1" dirty="0"/>
              <a:t>Genesis 4:14</a:t>
            </a:r>
          </a:p>
        </p:txBody>
      </p:sp>
      <p:sp>
        <p:nvSpPr>
          <p:cNvPr id="12" name="Content Placeholder 2">
            <a:extLst>
              <a:ext uri="{FF2B5EF4-FFF2-40B4-BE49-F238E27FC236}">
                <a16:creationId xmlns:a16="http://schemas.microsoft.com/office/drawing/2014/main" id="{0A9577CA-3507-61A5-342F-10A6FC7FE4A5}"/>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solidFill>
                  <a:schemeClr val="tx1"/>
                </a:solidFill>
              </a:rPr>
              <a:t>QUESTION? Is there some biblical insight into this situation?</a:t>
            </a:r>
          </a:p>
          <a:p>
            <a:pPr lvl="1"/>
            <a:r>
              <a:rPr lang="en-US" sz="2000" i="1" dirty="0">
                <a:solidFill>
                  <a:schemeClr val="tx1"/>
                </a:solidFill>
              </a:rPr>
              <a:t>Prov 28:1, </a:t>
            </a:r>
            <a:r>
              <a:rPr lang="en-US" sz="2000" i="1" u="sng" dirty="0">
                <a:solidFill>
                  <a:schemeClr val="tx1"/>
                </a:solidFill>
              </a:rPr>
              <a:t>The wicked flee when no one is pursuing</a:t>
            </a:r>
            <a:r>
              <a:rPr lang="en-US" sz="2000" i="1" dirty="0">
                <a:solidFill>
                  <a:schemeClr val="tx1"/>
                </a:solidFill>
              </a:rPr>
              <a:t>, But the righteous are bold as a lion.</a:t>
            </a:r>
          </a:p>
          <a:p>
            <a:pPr lvl="1"/>
            <a:r>
              <a:rPr lang="en-US" sz="2000" i="1" dirty="0">
                <a:solidFill>
                  <a:schemeClr val="tx1"/>
                </a:solidFill>
              </a:rPr>
              <a:t>Lev 26:14-20 , ‘But if you do not obey Me and do not carry out all these commandments, 15 if, instead, you reject My statutes, and if your soul abhors My ordinances so as not to carry out all My commandments, and so break My covenant, 16 I, in turn, will do this to you: I will appoint over you a sudden terror, consumption and fever that will waste away the eyes and cause the soul to pine away; also, </a:t>
            </a:r>
            <a:r>
              <a:rPr lang="en-US" sz="2000" i="1" u="sng" dirty="0">
                <a:solidFill>
                  <a:schemeClr val="tx1"/>
                </a:solidFill>
              </a:rPr>
              <a:t>you will sow your seed uselessly</a:t>
            </a:r>
            <a:r>
              <a:rPr lang="en-US" sz="2000" i="1" dirty="0">
                <a:solidFill>
                  <a:schemeClr val="tx1"/>
                </a:solidFill>
              </a:rPr>
              <a:t>, for your enemies will eat it up. 17 I will set My face against you so that you will be struck down before your enemies; and those who hate you will rule over you, and you will flee when no one is pursuing you. 18 If also after these things you do not obey Me, then I will punish you </a:t>
            </a:r>
            <a:r>
              <a:rPr lang="en-US" sz="2000" i="1" u="sng" dirty="0">
                <a:solidFill>
                  <a:schemeClr val="tx1"/>
                </a:solidFill>
              </a:rPr>
              <a:t>seven times </a:t>
            </a:r>
            <a:r>
              <a:rPr lang="en-US" sz="2000" i="1" dirty="0">
                <a:solidFill>
                  <a:schemeClr val="tx1"/>
                </a:solidFill>
              </a:rPr>
              <a:t>more for your sins. 19 I will also break down your pride of power; </a:t>
            </a:r>
            <a:r>
              <a:rPr lang="en-US" sz="2000" i="1" u="sng" dirty="0">
                <a:solidFill>
                  <a:schemeClr val="tx1"/>
                </a:solidFill>
              </a:rPr>
              <a:t>I will also make your sky like iron and your earth like bronze</a:t>
            </a:r>
            <a:r>
              <a:rPr lang="en-US" sz="2000" i="1" dirty="0">
                <a:solidFill>
                  <a:schemeClr val="tx1"/>
                </a:solidFill>
              </a:rPr>
              <a:t>. 20 Your strength will be spent uselessly, for your land will not yield its produce and the trees of the land will not yield their fruit.</a:t>
            </a:r>
          </a:p>
        </p:txBody>
      </p:sp>
    </p:spTree>
    <p:extLst>
      <p:ext uri="{BB962C8B-B14F-4D97-AF65-F5344CB8AC3E}">
        <p14:creationId xmlns:p14="http://schemas.microsoft.com/office/powerpoint/2010/main" val="324751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D0493-D10B-F373-B939-813B9A44F5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1F0B1A-75C0-B75D-E27C-5AD1042F2A69}"/>
              </a:ext>
            </a:extLst>
          </p:cNvPr>
          <p:cNvSpPr>
            <a:spLocks noGrp="1"/>
          </p:cNvSpPr>
          <p:nvPr>
            <p:ph type="title"/>
          </p:nvPr>
        </p:nvSpPr>
        <p:spPr>
          <a:xfrm>
            <a:off x="1640156" y="332010"/>
            <a:ext cx="10259744" cy="855412"/>
          </a:xfrm>
        </p:spPr>
        <p:txBody>
          <a:bodyPr>
            <a:noAutofit/>
          </a:bodyPr>
          <a:lstStyle/>
          <a:p>
            <a:r>
              <a:rPr lang="en-US" b="1" dirty="0"/>
              <a:t>Genesis 4:15</a:t>
            </a:r>
          </a:p>
        </p:txBody>
      </p:sp>
      <p:sp>
        <p:nvSpPr>
          <p:cNvPr id="12" name="Content Placeholder 2">
            <a:extLst>
              <a:ext uri="{FF2B5EF4-FFF2-40B4-BE49-F238E27FC236}">
                <a16:creationId xmlns:a16="http://schemas.microsoft.com/office/drawing/2014/main" id="{F9DADA0D-597F-18EE-1F5B-2C92B4D583DC}"/>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u="none" strike="noStrike" dirty="0">
                <a:solidFill>
                  <a:srgbClr val="000000"/>
                </a:solidFill>
                <a:effectLst/>
              </a:rPr>
              <a:t>Then the Lord said to him, “Not so! If anyone kills Cain, vengeance shall be taken on him sevenfold.” And the Lord put a mark on Cain, lest any who found him should attack him.</a:t>
            </a:r>
          </a:p>
          <a:p>
            <a:r>
              <a:rPr lang="en-US" sz="2000" dirty="0">
                <a:solidFill>
                  <a:schemeClr val="tx1"/>
                </a:solidFill>
              </a:rPr>
              <a:t>God offers him protection by a promise of sevenfold retribution</a:t>
            </a:r>
          </a:p>
          <a:p>
            <a:r>
              <a:rPr lang="en-US" sz="2000" dirty="0">
                <a:solidFill>
                  <a:schemeClr val="tx1"/>
                </a:solidFill>
              </a:rPr>
              <a:t>God places some kind of mark on Cain. Why?</a:t>
            </a:r>
          </a:p>
          <a:p>
            <a:r>
              <a:rPr lang="en-US" sz="2000" dirty="0">
                <a:solidFill>
                  <a:schemeClr val="tx1"/>
                </a:solidFill>
              </a:rPr>
              <a:t>QUESTION? Where else in the bible do we see a “mark”.</a:t>
            </a:r>
          </a:p>
          <a:p>
            <a:r>
              <a:rPr lang="en-US" sz="2000" dirty="0">
                <a:solidFill>
                  <a:schemeClr val="tx1"/>
                </a:solidFill>
              </a:rPr>
              <a:t>QUESTION? Do we have a “mark”?</a:t>
            </a:r>
          </a:p>
          <a:p>
            <a:pPr lvl="1"/>
            <a:r>
              <a:rPr lang="en-US" sz="2000" dirty="0">
                <a:solidFill>
                  <a:schemeClr val="tx1"/>
                </a:solidFill>
              </a:rPr>
              <a:t>No, we have a seal!</a:t>
            </a:r>
          </a:p>
          <a:p>
            <a:pPr lvl="1"/>
            <a:r>
              <a:rPr lang="en-US" sz="2000" dirty="0">
                <a:solidFill>
                  <a:schemeClr val="tx1"/>
                </a:solidFill>
              </a:rPr>
              <a:t>What’s the difference?</a:t>
            </a:r>
          </a:p>
          <a:p>
            <a:r>
              <a:rPr lang="en-US" sz="2000" i="1" dirty="0">
                <a:solidFill>
                  <a:schemeClr val="tx1"/>
                </a:solidFill>
              </a:rPr>
              <a:t>Eph 1:13-14 ESV, In him you also, when you heard the word of truth, the gospel of your salvation, and believed in him, were </a:t>
            </a:r>
            <a:r>
              <a:rPr lang="en-US" sz="2000" i="1" u="sng" dirty="0">
                <a:solidFill>
                  <a:schemeClr val="tx1"/>
                </a:solidFill>
              </a:rPr>
              <a:t>sealed</a:t>
            </a:r>
            <a:r>
              <a:rPr lang="en-US" sz="2000" i="1" dirty="0">
                <a:solidFill>
                  <a:schemeClr val="tx1"/>
                </a:solidFill>
              </a:rPr>
              <a:t> with the promised Holy Spirit, 14 who is the guarantee of our inheritance until we acquire possession of it, to the praise of his glory.</a:t>
            </a:r>
          </a:p>
          <a:p>
            <a:r>
              <a:rPr lang="en-US" sz="2000" i="1" dirty="0">
                <a:solidFill>
                  <a:schemeClr val="tx1"/>
                </a:solidFill>
              </a:rPr>
              <a:t>Rev 7:3, “Do not harm the earth or the sea or the trees, until we have </a:t>
            </a:r>
            <a:r>
              <a:rPr lang="en-US" sz="2000" i="1" u="sng" dirty="0">
                <a:solidFill>
                  <a:schemeClr val="tx1"/>
                </a:solidFill>
              </a:rPr>
              <a:t>sealed</a:t>
            </a:r>
            <a:r>
              <a:rPr lang="en-US" sz="2000" i="1" dirty="0">
                <a:solidFill>
                  <a:schemeClr val="tx1"/>
                </a:solidFill>
              </a:rPr>
              <a:t> the servants of our God on their foreheads.”</a:t>
            </a:r>
          </a:p>
        </p:txBody>
      </p:sp>
    </p:spTree>
    <p:extLst>
      <p:ext uri="{BB962C8B-B14F-4D97-AF65-F5344CB8AC3E}">
        <p14:creationId xmlns:p14="http://schemas.microsoft.com/office/powerpoint/2010/main" val="261014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8234C-44D9-1BB7-2D7A-5E8665D76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18A5A-65B4-99D9-8336-DC10000DE9E2}"/>
              </a:ext>
            </a:extLst>
          </p:cNvPr>
          <p:cNvSpPr>
            <a:spLocks noGrp="1"/>
          </p:cNvSpPr>
          <p:nvPr>
            <p:ph type="title"/>
          </p:nvPr>
        </p:nvSpPr>
        <p:spPr>
          <a:xfrm>
            <a:off x="1640156" y="332010"/>
            <a:ext cx="10259744" cy="855412"/>
          </a:xfrm>
        </p:spPr>
        <p:txBody>
          <a:bodyPr>
            <a:noAutofit/>
          </a:bodyPr>
          <a:lstStyle/>
          <a:p>
            <a:r>
              <a:rPr lang="en-US" b="1" dirty="0"/>
              <a:t>Genesis 4:15</a:t>
            </a:r>
          </a:p>
        </p:txBody>
      </p:sp>
      <p:sp>
        <p:nvSpPr>
          <p:cNvPr id="12" name="Content Placeholder 2">
            <a:extLst>
              <a:ext uri="{FF2B5EF4-FFF2-40B4-BE49-F238E27FC236}">
                <a16:creationId xmlns:a16="http://schemas.microsoft.com/office/drawing/2014/main" id="{626F7891-B220-CA7C-D6FE-63CBCF9F9C1B}"/>
              </a:ext>
            </a:extLst>
          </p:cNvPr>
          <p:cNvSpPr txBox="1">
            <a:spLocks/>
          </p:cNvSpPr>
          <p:nvPr/>
        </p:nvSpPr>
        <p:spPr>
          <a:xfrm>
            <a:off x="1640156" y="1187423"/>
            <a:ext cx="10329341" cy="582602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u="none" strike="noStrike" dirty="0">
                <a:solidFill>
                  <a:srgbClr val="000000"/>
                </a:solidFill>
                <a:effectLst/>
              </a:rPr>
              <a:t>And the Lord put a </a:t>
            </a:r>
            <a:r>
              <a:rPr lang="en-US" sz="2400" b="1" i="1" u="sng" strike="noStrike" dirty="0">
                <a:solidFill>
                  <a:srgbClr val="000000"/>
                </a:solidFill>
                <a:effectLst/>
              </a:rPr>
              <a:t>mark</a:t>
            </a:r>
            <a:r>
              <a:rPr lang="en-US" sz="2400" b="1" i="1" u="none" strike="noStrike" dirty="0">
                <a:solidFill>
                  <a:srgbClr val="000000"/>
                </a:solidFill>
                <a:effectLst/>
              </a:rPr>
              <a:t> on Cain, lest any who found him should attack him.</a:t>
            </a:r>
          </a:p>
          <a:p>
            <a:endParaRPr lang="en-US" sz="2400" b="1" i="1" u="none" strike="noStrike" dirty="0">
              <a:solidFill>
                <a:srgbClr val="000000"/>
              </a:solidFill>
              <a:effectLst/>
            </a:endParaRPr>
          </a:p>
        </p:txBody>
      </p:sp>
      <p:pic>
        <p:nvPicPr>
          <p:cNvPr id="1026" name="Picture 2">
            <a:extLst>
              <a:ext uri="{FF2B5EF4-FFF2-40B4-BE49-F238E27FC236}">
                <a16:creationId xmlns:a16="http://schemas.microsoft.com/office/drawing/2014/main" id="{C77630AD-3200-045B-3DAF-AC4A06A00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844" y="2083308"/>
            <a:ext cx="8128000"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696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5EF3B-9E2D-9134-DFB3-923D74ADB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B8812-0179-F0E8-898D-11344C970B92}"/>
              </a:ext>
            </a:extLst>
          </p:cNvPr>
          <p:cNvSpPr>
            <a:spLocks noGrp="1"/>
          </p:cNvSpPr>
          <p:nvPr>
            <p:ph type="title"/>
          </p:nvPr>
        </p:nvSpPr>
        <p:spPr>
          <a:xfrm>
            <a:off x="1640156" y="332010"/>
            <a:ext cx="10259744" cy="855412"/>
          </a:xfrm>
        </p:spPr>
        <p:txBody>
          <a:bodyPr>
            <a:noAutofit/>
          </a:bodyPr>
          <a:lstStyle/>
          <a:p>
            <a:r>
              <a:rPr lang="en-US" b="1" dirty="0"/>
              <a:t>Genesis 4:15</a:t>
            </a:r>
          </a:p>
        </p:txBody>
      </p:sp>
      <p:sp>
        <p:nvSpPr>
          <p:cNvPr id="12" name="Content Placeholder 2">
            <a:extLst>
              <a:ext uri="{FF2B5EF4-FFF2-40B4-BE49-F238E27FC236}">
                <a16:creationId xmlns:a16="http://schemas.microsoft.com/office/drawing/2014/main" id="{9D97C31B-95C1-4D95-FC25-F19E16F062A0}"/>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u="none" strike="noStrike" dirty="0">
                <a:solidFill>
                  <a:srgbClr val="000000"/>
                </a:solidFill>
                <a:effectLst/>
              </a:rPr>
              <a:t>QUESTION? Instead of killing him, God protects him? Why?</a:t>
            </a:r>
          </a:p>
          <a:p>
            <a:pPr lvl="1"/>
            <a:r>
              <a:rPr lang="en-US" sz="2200" u="none" strike="noStrike" dirty="0">
                <a:solidFill>
                  <a:srgbClr val="000000"/>
                </a:solidFill>
                <a:effectLst/>
              </a:rPr>
              <a:t>God provides common grace to everyone, regardless of their spiritual condition</a:t>
            </a:r>
          </a:p>
          <a:p>
            <a:r>
              <a:rPr lang="en-US" sz="2400" u="none" strike="noStrike" dirty="0">
                <a:solidFill>
                  <a:srgbClr val="000000"/>
                </a:solidFill>
                <a:effectLst/>
              </a:rPr>
              <a:t>QUESTION? What is common grace?</a:t>
            </a:r>
          </a:p>
          <a:p>
            <a:pPr lvl="1"/>
            <a:r>
              <a:rPr lang="en-US" sz="2200" i="1" u="none" strike="noStrike" dirty="0">
                <a:solidFill>
                  <a:srgbClr val="000000"/>
                </a:solidFill>
                <a:effectLst/>
              </a:rPr>
              <a:t>Mat 5:44-45, 44 But I say to you, love your enemies and pray for those who persecute you, 45 so that you may be sons of your Father who is in heaven; for </a:t>
            </a:r>
            <a:r>
              <a:rPr lang="en-US" sz="2200" i="1" u="sng" strike="noStrike" dirty="0">
                <a:solidFill>
                  <a:srgbClr val="000000"/>
                </a:solidFill>
                <a:effectLst/>
              </a:rPr>
              <a:t>He causes His sun to rise on the evil and the good, and sends rain on the righteous and the unrighteous</a:t>
            </a:r>
            <a:r>
              <a:rPr lang="en-US" sz="2200" i="1" u="none" strike="noStrike" dirty="0">
                <a:solidFill>
                  <a:srgbClr val="000000"/>
                </a:solidFill>
                <a:effectLst/>
              </a:rPr>
              <a:t>.</a:t>
            </a:r>
          </a:p>
          <a:p>
            <a:pPr lvl="1"/>
            <a:r>
              <a:rPr lang="en-US" sz="2200" i="1" u="none" strike="noStrike" dirty="0">
                <a:solidFill>
                  <a:srgbClr val="000000"/>
                </a:solidFill>
                <a:effectLst/>
              </a:rPr>
              <a:t>Acts 14:16-17, 16 In the generations gone by </a:t>
            </a:r>
            <a:r>
              <a:rPr lang="en-US" sz="2200" i="1" u="sng" strike="noStrike" dirty="0">
                <a:solidFill>
                  <a:srgbClr val="000000"/>
                </a:solidFill>
                <a:effectLst/>
              </a:rPr>
              <a:t>He permitted all the nations to go their own ways; 17 and yet He did not leave Himself without witness</a:t>
            </a:r>
            <a:r>
              <a:rPr lang="en-US" sz="2200" i="1" u="none" strike="noStrike" dirty="0">
                <a:solidFill>
                  <a:srgbClr val="000000"/>
                </a:solidFill>
                <a:effectLst/>
              </a:rPr>
              <a:t>, in that He did good and gave you rains from heaven and frui</a:t>
            </a:r>
            <a:r>
              <a:rPr lang="en-US" sz="2400" i="1" u="none" strike="noStrike" dirty="0">
                <a:solidFill>
                  <a:srgbClr val="000000"/>
                </a:solidFill>
                <a:effectLst/>
              </a:rPr>
              <a:t>tful seasons, satisfying your hearts with food and gladness.”</a:t>
            </a:r>
            <a:endParaRPr lang="en-US" sz="2000" i="1" dirty="0">
              <a:solidFill>
                <a:schemeClr val="tx1"/>
              </a:solidFill>
            </a:endParaRPr>
          </a:p>
        </p:txBody>
      </p:sp>
    </p:spTree>
    <p:extLst>
      <p:ext uri="{BB962C8B-B14F-4D97-AF65-F5344CB8AC3E}">
        <p14:creationId xmlns:p14="http://schemas.microsoft.com/office/powerpoint/2010/main" val="122629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34EDF-3679-5D9A-5E93-B221AF0BD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A9ECE-FC23-662A-9E83-DCC71F7C4A9F}"/>
              </a:ext>
            </a:extLst>
          </p:cNvPr>
          <p:cNvSpPr>
            <a:spLocks noGrp="1"/>
          </p:cNvSpPr>
          <p:nvPr>
            <p:ph type="title"/>
          </p:nvPr>
        </p:nvSpPr>
        <p:spPr>
          <a:xfrm>
            <a:off x="1640156" y="332010"/>
            <a:ext cx="10259744" cy="855412"/>
          </a:xfrm>
        </p:spPr>
        <p:txBody>
          <a:bodyPr>
            <a:noAutofit/>
          </a:bodyPr>
          <a:lstStyle/>
          <a:p>
            <a:r>
              <a:rPr lang="en-US" b="1" dirty="0"/>
              <a:t>Genesis 4:15</a:t>
            </a:r>
          </a:p>
        </p:txBody>
      </p:sp>
      <p:sp>
        <p:nvSpPr>
          <p:cNvPr id="12" name="Content Placeholder 2">
            <a:extLst>
              <a:ext uri="{FF2B5EF4-FFF2-40B4-BE49-F238E27FC236}">
                <a16:creationId xmlns:a16="http://schemas.microsoft.com/office/drawing/2014/main" id="{527E3769-1442-A06D-7D6A-7C86684FDF05}"/>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u="none" strike="noStrike" dirty="0">
                <a:solidFill>
                  <a:srgbClr val="000000"/>
                </a:solidFill>
                <a:effectLst/>
              </a:rPr>
              <a:t>QUESTION? Does God love his enemies?</a:t>
            </a:r>
          </a:p>
          <a:p>
            <a:r>
              <a:rPr lang="en-US" sz="2400" u="none" strike="noStrike" dirty="0">
                <a:solidFill>
                  <a:srgbClr val="000000"/>
                </a:solidFill>
                <a:effectLst/>
              </a:rPr>
              <a:t>QUESTION? Is he asking us to do anything he doesn’t already do?</a:t>
            </a:r>
          </a:p>
          <a:p>
            <a:r>
              <a:rPr lang="en-US" sz="2400" u="none" strike="noStrike" dirty="0">
                <a:solidFill>
                  <a:srgbClr val="000000"/>
                </a:solidFill>
                <a:effectLst/>
              </a:rPr>
              <a:t>QUESTION? Why does God love his enemies and asks us to do the same?</a:t>
            </a:r>
          </a:p>
          <a:p>
            <a:pPr lvl="1"/>
            <a:r>
              <a:rPr lang="en-US" sz="2200" u="none" strike="noStrike" dirty="0">
                <a:solidFill>
                  <a:srgbClr val="000000"/>
                </a:solidFill>
                <a:effectLst/>
              </a:rPr>
              <a:t>God does not want to set up a system of personal vengeance</a:t>
            </a:r>
          </a:p>
          <a:p>
            <a:pPr lvl="1"/>
            <a:r>
              <a:rPr lang="en-US" sz="2200" u="none" strike="noStrike" dirty="0">
                <a:solidFill>
                  <a:srgbClr val="000000"/>
                </a:solidFill>
                <a:effectLst/>
              </a:rPr>
              <a:t>God is the avenger, and he places </a:t>
            </a:r>
            <a:r>
              <a:rPr lang="en-US" sz="2200" b="1" u="sng" strike="noStrike" dirty="0">
                <a:solidFill>
                  <a:srgbClr val="000000"/>
                </a:solidFill>
                <a:effectLst/>
              </a:rPr>
              <a:t>that</a:t>
            </a:r>
            <a:r>
              <a:rPr lang="en-US" sz="2200" u="none" strike="noStrike" dirty="0">
                <a:solidFill>
                  <a:srgbClr val="000000"/>
                </a:solidFill>
                <a:effectLst/>
              </a:rPr>
              <a:t> responsibility in the hands of human government</a:t>
            </a:r>
          </a:p>
          <a:p>
            <a:r>
              <a:rPr lang="en-US" sz="2400" u="none" strike="noStrike" dirty="0">
                <a:solidFill>
                  <a:srgbClr val="000000"/>
                </a:solidFill>
                <a:effectLst/>
              </a:rPr>
              <a:t>God first waits for a confession</a:t>
            </a:r>
          </a:p>
          <a:p>
            <a:r>
              <a:rPr lang="en-US" sz="2400" dirty="0">
                <a:solidFill>
                  <a:srgbClr val="000000"/>
                </a:solidFill>
              </a:rPr>
              <a:t>Then He points out the sin, looking for a change of heart</a:t>
            </a:r>
          </a:p>
          <a:p>
            <a:r>
              <a:rPr lang="en-US" sz="2400" u="none" strike="noStrike" dirty="0">
                <a:solidFill>
                  <a:srgbClr val="000000"/>
                </a:solidFill>
                <a:effectLst/>
              </a:rPr>
              <a:t>He then pronounces the punishment (the curse – pressure)</a:t>
            </a:r>
          </a:p>
          <a:p>
            <a:r>
              <a:rPr lang="en-US" sz="2400" u="none" strike="noStrike" dirty="0">
                <a:solidFill>
                  <a:srgbClr val="000000"/>
                </a:solidFill>
                <a:effectLst/>
              </a:rPr>
              <a:t>The he protects the killer, and provides for his well-being</a:t>
            </a:r>
          </a:p>
          <a:p>
            <a:r>
              <a:rPr lang="en-US" sz="2400" u="none" strike="noStrike" dirty="0">
                <a:solidFill>
                  <a:srgbClr val="000000"/>
                </a:solidFill>
                <a:effectLst/>
              </a:rPr>
              <a:t>This is known as common grace. It’s also patience!</a:t>
            </a:r>
            <a:endParaRPr lang="en-US" sz="2400" i="1" dirty="0">
              <a:solidFill>
                <a:schemeClr val="tx1"/>
              </a:solidFill>
            </a:endParaRPr>
          </a:p>
        </p:txBody>
      </p:sp>
    </p:spTree>
    <p:extLst>
      <p:ext uri="{BB962C8B-B14F-4D97-AF65-F5344CB8AC3E}">
        <p14:creationId xmlns:p14="http://schemas.microsoft.com/office/powerpoint/2010/main" val="130907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6D4D-FC7D-FBBB-DDE6-E5ED17081B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B4B28-19FF-445E-BFFA-31FA96EB90A8}"/>
              </a:ext>
            </a:extLst>
          </p:cNvPr>
          <p:cNvSpPr>
            <a:spLocks noGrp="1"/>
          </p:cNvSpPr>
          <p:nvPr>
            <p:ph type="title"/>
          </p:nvPr>
        </p:nvSpPr>
        <p:spPr>
          <a:xfrm>
            <a:off x="1640156" y="332010"/>
            <a:ext cx="10259744" cy="855412"/>
          </a:xfrm>
        </p:spPr>
        <p:txBody>
          <a:bodyPr>
            <a:noAutofit/>
          </a:bodyPr>
          <a:lstStyle/>
          <a:p>
            <a:r>
              <a:rPr lang="en-US" b="1" dirty="0"/>
              <a:t>Genesis 4:15</a:t>
            </a:r>
          </a:p>
        </p:txBody>
      </p:sp>
      <p:sp>
        <p:nvSpPr>
          <p:cNvPr id="12" name="Content Placeholder 2">
            <a:extLst>
              <a:ext uri="{FF2B5EF4-FFF2-40B4-BE49-F238E27FC236}">
                <a16:creationId xmlns:a16="http://schemas.microsoft.com/office/drawing/2014/main" id="{20BC0A8A-5BA8-4013-C41A-94D74D1BE623}"/>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u="none" strike="noStrike" dirty="0">
                <a:solidFill>
                  <a:srgbClr val="000000"/>
                </a:solidFill>
                <a:effectLst/>
              </a:rPr>
              <a:t>The problem</a:t>
            </a:r>
            <a:r>
              <a:rPr lang="en-US" sz="2400" b="1" dirty="0">
                <a:solidFill>
                  <a:srgbClr val="000000"/>
                </a:solidFill>
              </a:rPr>
              <a:t>!</a:t>
            </a:r>
            <a:endParaRPr lang="en-US" sz="2400" u="none" strike="noStrike" dirty="0">
              <a:solidFill>
                <a:srgbClr val="000000"/>
              </a:solidFill>
              <a:effectLst/>
            </a:endParaRPr>
          </a:p>
          <a:p>
            <a:pPr lvl="1"/>
            <a:r>
              <a:rPr lang="en-US" sz="2200" i="1" dirty="0">
                <a:solidFill>
                  <a:schemeClr val="tx1"/>
                </a:solidFill>
              </a:rPr>
              <a:t>He </a:t>
            </a:r>
            <a:r>
              <a:rPr lang="en-US" sz="2200" i="1" u="sng" dirty="0">
                <a:solidFill>
                  <a:schemeClr val="tx1"/>
                </a:solidFill>
              </a:rPr>
              <a:t>extends this common grace </a:t>
            </a:r>
            <a:r>
              <a:rPr lang="en-US" sz="2200" i="1" dirty="0">
                <a:solidFill>
                  <a:schemeClr val="tx1"/>
                </a:solidFill>
              </a:rPr>
              <a:t>to everyone on the planet</a:t>
            </a:r>
          </a:p>
          <a:p>
            <a:pPr lvl="1"/>
            <a:r>
              <a:rPr lang="en-US" sz="2200" i="1" dirty="0">
                <a:solidFill>
                  <a:schemeClr val="tx1"/>
                </a:solidFill>
              </a:rPr>
              <a:t>The </a:t>
            </a:r>
            <a:r>
              <a:rPr lang="en-US" sz="2200" i="1" u="sng" dirty="0">
                <a:solidFill>
                  <a:schemeClr val="tx1"/>
                </a:solidFill>
              </a:rPr>
              <a:t>unrighteous fail to recognize </a:t>
            </a:r>
            <a:r>
              <a:rPr lang="en-US" sz="2200" i="1" dirty="0">
                <a:solidFill>
                  <a:schemeClr val="tx1"/>
                </a:solidFill>
              </a:rPr>
              <a:t>common grace from God</a:t>
            </a:r>
          </a:p>
          <a:p>
            <a:r>
              <a:rPr lang="en-US" sz="2400" i="1" dirty="0">
                <a:solidFill>
                  <a:schemeClr val="tx1"/>
                </a:solidFill>
              </a:rPr>
              <a:t>So, there are two sides to common grace:</a:t>
            </a:r>
          </a:p>
          <a:p>
            <a:pPr lvl="1"/>
            <a:r>
              <a:rPr lang="en-US" sz="2200" i="1" dirty="0">
                <a:solidFill>
                  <a:schemeClr val="tx1"/>
                </a:solidFill>
              </a:rPr>
              <a:t>Rom 2:4-8, 4 Or do you think lightly of the riches of His kindness and tolerance and patience, not knowing that </a:t>
            </a:r>
            <a:r>
              <a:rPr lang="en-US" sz="2200" i="1" u="sng" dirty="0">
                <a:solidFill>
                  <a:schemeClr val="tx1"/>
                </a:solidFill>
              </a:rPr>
              <a:t>the kindness of God leads you to repentance</a:t>
            </a:r>
            <a:r>
              <a:rPr lang="en-US" sz="2200" i="1" dirty="0">
                <a:solidFill>
                  <a:schemeClr val="tx1"/>
                </a:solidFill>
              </a:rPr>
              <a:t>? 5 But because of your stubbornness and unrepentant heart you are storing up wrath for yourself in the day of wrath and revelation of the righteous judgment of God, 6 who WILL RENDER TO EACH PERSON ACCORDING TO HIS DEEDS: 7 to those who by </a:t>
            </a:r>
            <a:r>
              <a:rPr lang="en-US" sz="2200" i="1" u="sng" dirty="0">
                <a:solidFill>
                  <a:schemeClr val="tx1"/>
                </a:solidFill>
              </a:rPr>
              <a:t>perseverance in doing good </a:t>
            </a:r>
            <a:r>
              <a:rPr lang="en-US" sz="2200" i="1" dirty="0">
                <a:solidFill>
                  <a:schemeClr val="tx1"/>
                </a:solidFill>
              </a:rPr>
              <a:t>seek for glory and honor and immortality, eternal life; 8 but to </a:t>
            </a:r>
            <a:r>
              <a:rPr lang="en-US" sz="2200" i="1" u="sng" dirty="0">
                <a:solidFill>
                  <a:schemeClr val="tx1"/>
                </a:solidFill>
              </a:rPr>
              <a:t>those who are selfishly ambitious </a:t>
            </a:r>
            <a:r>
              <a:rPr lang="en-US" sz="2200" i="1" dirty="0">
                <a:solidFill>
                  <a:schemeClr val="tx1"/>
                </a:solidFill>
              </a:rPr>
              <a:t>and do not obey the truth, but obey unrighteousness, wrath and indignation.</a:t>
            </a:r>
          </a:p>
        </p:txBody>
      </p:sp>
    </p:spTree>
    <p:extLst>
      <p:ext uri="{BB962C8B-B14F-4D97-AF65-F5344CB8AC3E}">
        <p14:creationId xmlns:p14="http://schemas.microsoft.com/office/powerpoint/2010/main" val="278887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02A9-890E-5EB3-D100-5C62E51D5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DED305-5F91-A062-07D6-CAAC523F327D}"/>
              </a:ext>
            </a:extLst>
          </p:cNvPr>
          <p:cNvSpPr>
            <a:spLocks noGrp="1"/>
          </p:cNvSpPr>
          <p:nvPr>
            <p:ph type="title"/>
          </p:nvPr>
        </p:nvSpPr>
        <p:spPr>
          <a:xfrm>
            <a:off x="1640156" y="332010"/>
            <a:ext cx="10259744" cy="855412"/>
          </a:xfrm>
        </p:spPr>
        <p:txBody>
          <a:bodyPr>
            <a:noAutofit/>
          </a:bodyPr>
          <a:lstStyle/>
          <a:p>
            <a:r>
              <a:rPr lang="en-US" b="1" dirty="0"/>
              <a:t>Genesis 4:15</a:t>
            </a:r>
          </a:p>
        </p:txBody>
      </p:sp>
      <p:sp>
        <p:nvSpPr>
          <p:cNvPr id="12" name="Content Placeholder 2">
            <a:extLst>
              <a:ext uri="{FF2B5EF4-FFF2-40B4-BE49-F238E27FC236}">
                <a16:creationId xmlns:a16="http://schemas.microsoft.com/office/drawing/2014/main" id="{84D6F3B4-C81F-8344-A0DE-9578B64404B4}"/>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u="none" strike="noStrike" dirty="0">
                <a:solidFill>
                  <a:srgbClr val="000000"/>
                </a:solidFill>
                <a:effectLst/>
              </a:rPr>
              <a:t>Both sides of Common Grace</a:t>
            </a:r>
            <a:endParaRPr lang="en-US" sz="2400" u="none" strike="noStrike" dirty="0">
              <a:solidFill>
                <a:srgbClr val="000000"/>
              </a:solidFill>
              <a:effectLst/>
            </a:endParaRPr>
          </a:p>
          <a:p>
            <a:pPr lvl="1"/>
            <a:r>
              <a:rPr lang="en-US" sz="2200" i="1" dirty="0">
                <a:solidFill>
                  <a:schemeClr val="tx1"/>
                </a:solidFill>
              </a:rPr>
              <a:t>To extend to everyone the opportunity to repent</a:t>
            </a:r>
          </a:p>
          <a:p>
            <a:pPr lvl="1"/>
            <a:r>
              <a:rPr lang="en-US" sz="2200" i="1" dirty="0">
                <a:solidFill>
                  <a:schemeClr val="tx1"/>
                </a:solidFill>
              </a:rPr>
              <a:t>To make it clear that God is just and will render judgment accordingly</a:t>
            </a:r>
          </a:p>
          <a:p>
            <a:r>
              <a:rPr lang="en-US" sz="2400" i="1" dirty="0">
                <a:solidFill>
                  <a:schemeClr val="tx1"/>
                </a:solidFill>
              </a:rPr>
              <a:t>2 Pet 3:9, The Lord is not slow about His promise, as some count slowness, but is patient toward you, not wishing for any to perish but for all to come to repentance.</a:t>
            </a:r>
          </a:p>
          <a:p>
            <a:r>
              <a:rPr lang="en-US" sz="2400" i="1" dirty="0">
                <a:solidFill>
                  <a:schemeClr val="tx1"/>
                </a:solidFill>
              </a:rPr>
              <a:t>QUESTION? Does Cain take advantage of the opportunity?</a:t>
            </a:r>
          </a:p>
        </p:txBody>
      </p:sp>
    </p:spTree>
    <p:extLst>
      <p:ext uri="{BB962C8B-B14F-4D97-AF65-F5344CB8AC3E}">
        <p14:creationId xmlns:p14="http://schemas.microsoft.com/office/powerpoint/2010/main" val="295942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6A52-FE76-BB93-FB9D-C3F21DD787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F1E74-A733-5A80-B8CF-A99DCD85F2A8}"/>
              </a:ext>
            </a:extLst>
          </p:cNvPr>
          <p:cNvSpPr>
            <a:spLocks noGrp="1"/>
          </p:cNvSpPr>
          <p:nvPr>
            <p:ph type="title"/>
          </p:nvPr>
        </p:nvSpPr>
        <p:spPr>
          <a:xfrm>
            <a:off x="1640156" y="332010"/>
            <a:ext cx="10259744" cy="855412"/>
          </a:xfrm>
        </p:spPr>
        <p:txBody>
          <a:bodyPr>
            <a:noAutofit/>
          </a:bodyPr>
          <a:lstStyle/>
          <a:p>
            <a:r>
              <a:rPr lang="en-US" b="1" dirty="0"/>
              <a:t>Genesis 4:16</a:t>
            </a:r>
          </a:p>
        </p:txBody>
      </p:sp>
      <p:sp>
        <p:nvSpPr>
          <p:cNvPr id="12" name="Content Placeholder 2">
            <a:extLst>
              <a:ext uri="{FF2B5EF4-FFF2-40B4-BE49-F238E27FC236}">
                <a16:creationId xmlns:a16="http://schemas.microsoft.com/office/drawing/2014/main" id="{6FEBE53A-49BB-F1A9-FA68-B6EAAC44F659}"/>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u="none" strike="noStrike" dirty="0">
                <a:solidFill>
                  <a:srgbClr val="000000"/>
                </a:solidFill>
                <a:effectLst/>
              </a:rPr>
              <a:t>Then Cain went away from the presence of the Lord and settled in the land of Nod, east of Eden.</a:t>
            </a:r>
          </a:p>
          <a:p>
            <a:pPr lvl="1"/>
            <a:r>
              <a:rPr lang="en-US" sz="2200" dirty="0">
                <a:solidFill>
                  <a:srgbClr val="000000"/>
                </a:solidFill>
              </a:rPr>
              <a:t>“</a:t>
            </a:r>
            <a:r>
              <a:rPr lang="en-US" sz="2200" u="none" strike="noStrike" dirty="0">
                <a:solidFill>
                  <a:srgbClr val="000000"/>
                </a:solidFill>
                <a:effectLst/>
              </a:rPr>
              <a:t>settled in the land of Nod</a:t>
            </a:r>
            <a:r>
              <a:rPr lang="en-US" sz="2200" dirty="0">
                <a:solidFill>
                  <a:srgbClr val="000000"/>
                </a:solidFill>
              </a:rPr>
              <a:t>”, lit. “dwelled in the land of wandering”</a:t>
            </a:r>
          </a:p>
          <a:p>
            <a:pPr lvl="1"/>
            <a:r>
              <a:rPr lang="en-US" sz="2200" u="none" strike="noStrike" dirty="0">
                <a:solidFill>
                  <a:srgbClr val="000000"/>
                </a:solidFill>
                <a:effectLst/>
              </a:rPr>
              <a:t>God’s curse is being lived out</a:t>
            </a:r>
          </a:p>
          <a:p>
            <a:pPr lvl="1"/>
            <a:r>
              <a:rPr lang="en-US" sz="2200" dirty="0">
                <a:solidFill>
                  <a:srgbClr val="000000"/>
                </a:solidFill>
              </a:rPr>
              <a:t>QUESTION? Why did Cain have to wander?</a:t>
            </a:r>
            <a:endParaRPr lang="en-US" sz="2200" u="none" strike="noStrike" dirty="0">
              <a:solidFill>
                <a:srgbClr val="000000"/>
              </a:solidFill>
              <a:effectLst/>
            </a:endParaRPr>
          </a:p>
          <a:p>
            <a:r>
              <a:rPr lang="en-US" sz="2400" b="1" u="none" strike="noStrike" dirty="0">
                <a:solidFill>
                  <a:srgbClr val="000000"/>
                </a:solidFill>
                <a:effectLst/>
              </a:rPr>
              <a:t>The unrighteous are </a:t>
            </a:r>
            <a:r>
              <a:rPr lang="en-US" sz="2400" b="1" u="sng" strike="noStrike" dirty="0">
                <a:solidFill>
                  <a:srgbClr val="000000"/>
                </a:solidFill>
                <a:effectLst/>
              </a:rPr>
              <a:t>eventually indicted by God</a:t>
            </a:r>
          </a:p>
          <a:p>
            <a:pPr lvl="1"/>
            <a:r>
              <a:rPr lang="en-US" sz="2200" u="none" strike="noStrike" dirty="0">
                <a:solidFill>
                  <a:srgbClr val="000000"/>
                </a:solidFill>
                <a:effectLst/>
              </a:rPr>
              <a:t>Cain, </a:t>
            </a:r>
            <a:r>
              <a:rPr lang="en-US" sz="2200" u="sng" strike="noStrike" dirty="0">
                <a:solidFill>
                  <a:srgbClr val="000000"/>
                </a:solidFill>
                <a:effectLst/>
              </a:rPr>
              <a:t>all his work</a:t>
            </a:r>
            <a:r>
              <a:rPr lang="en-US" sz="2200" u="none" strike="noStrike" dirty="0">
                <a:solidFill>
                  <a:srgbClr val="000000"/>
                </a:solidFill>
                <a:effectLst/>
              </a:rPr>
              <a:t>, and all his descendants will be washed away in the coming flood</a:t>
            </a:r>
          </a:p>
          <a:p>
            <a:pPr lvl="1"/>
            <a:r>
              <a:rPr lang="en-US" sz="2200" u="none" strike="noStrike" dirty="0">
                <a:solidFill>
                  <a:srgbClr val="000000"/>
                </a:solidFill>
                <a:effectLst/>
              </a:rPr>
              <a:t>But there is also </a:t>
            </a:r>
            <a:r>
              <a:rPr lang="en-US" sz="2200" u="sng" strike="noStrike" dirty="0">
                <a:solidFill>
                  <a:srgbClr val="000000"/>
                </a:solidFill>
                <a:effectLst/>
              </a:rPr>
              <a:t>spiritual loss</a:t>
            </a:r>
            <a:r>
              <a:rPr lang="en-US" sz="2200" strike="noStrike" dirty="0">
                <a:solidFill>
                  <a:srgbClr val="000000"/>
                </a:solidFill>
                <a:effectLst/>
              </a:rPr>
              <a:t> </a:t>
            </a:r>
            <a:r>
              <a:rPr lang="en-US" sz="2200" u="none" strike="noStrike" dirty="0">
                <a:solidFill>
                  <a:srgbClr val="000000"/>
                </a:solidFill>
                <a:effectLst/>
              </a:rPr>
              <a:t>resulting from the rejection of God</a:t>
            </a:r>
          </a:p>
          <a:p>
            <a:pPr lvl="1"/>
            <a:r>
              <a:rPr lang="en-US" sz="2200" dirty="0">
                <a:solidFill>
                  <a:srgbClr val="000000"/>
                </a:solidFill>
              </a:rPr>
              <a:t>QUESTION? Anyone wish they came to Christ earlier?</a:t>
            </a:r>
            <a:endParaRPr lang="en-US" sz="2200" u="none" strike="noStrike" dirty="0">
              <a:solidFill>
                <a:srgbClr val="000000"/>
              </a:solidFill>
              <a:effectLst/>
            </a:endParaRPr>
          </a:p>
        </p:txBody>
      </p:sp>
    </p:spTree>
    <p:extLst>
      <p:ext uri="{BB962C8B-B14F-4D97-AF65-F5344CB8AC3E}">
        <p14:creationId xmlns:p14="http://schemas.microsoft.com/office/powerpoint/2010/main" val="395925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23531-BFDA-F01D-ED68-E7488786D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01BFC-537F-8996-7E83-335B89CB9E4F}"/>
              </a:ext>
            </a:extLst>
          </p:cNvPr>
          <p:cNvSpPr>
            <a:spLocks noGrp="1"/>
          </p:cNvSpPr>
          <p:nvPr>
            <p:ph type="title"/>
          </p:nvPr>
        </p:nvSpPr>
        <p:spPr>
          <a:xfrm>
            <a:off x="1640156" y="332010"/>
            <a:ext cx="10259744" cy="855412"/>
          </a:xfrm>
        </p:spPr>
        <p:txBody>
          <a:bodyPr>
            <a:noAutofit/>
          </a:bodyPr>
          <a:lstStyle/>
          <a:p>
            <a:r>
              <a:rPr lang="en-US" b="1" dirty="0"/>
              <a:t>Genesis 4:17-18, the </a:t>
            </a:r>
            <a:r>
              <a:rPr lang="en-US" b="1" dirty="0" err="1"/>
              <a:t>toledot</a:t>
            </a:r>
            <a:r>
              <a:rPr lang="en-US" b="1" dirty="0"/>
              <a:t> of Cain</a:t>
            </a:r>
          </a:p>
        </p:txBody>
      </p:sp>
      <p:sp>
        <p:nvSpPr>
          <p:cNvPr id="12" name="Content Placeholder 2">
            <a:extLst>
              <a:ext uri="{FF2B5EF4-FFF2-40B4-BE49-F238E27FC236}">
                <a16:creationId xmlns:a16="http://schemas.microsoft.com/office/drawing/2014/main" id="{2DCA50C3-089E-0AA2-5D23-2721CBC91221}"/>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u="none" strike="noStrike" dirty="0">
                <a:solidFill>
                  <a:srgbClr val="000000"/>
                </a:solidFill>
                <a:effectLst/>
              </a:rPr>
              <a:t>Cain knew his wife, and she conceived and bore Enoch. When he built a city, he called the name of the city after the name of his son, Enoch. 18 To Enoch was born Irad, and Irad fathered </a:t>
            </a:r>
            <a:r>
              <a:rPr lang="en-US" sz="2400" b="1" i="1" u="none" strike="noStrike" dirty="0" err="1">
                <a:solidFill>
                  <a:srgbClr val="000000"/>
                </a:solidFill>
                <a:effectLst/>
              </a:rPr>
              <a:t>Mehujael</a:t>
            </a:r>
            <a:r>
              <a:rPr lang="en-US" sz="2400" b="1" i="1" u="none" strike="noStrike" dirty="0">
                <a:solidFill>
                  <a:srgbClr val="000000"/>
                </a:solidFill>
                <a:effectLst/>
              </a:rPr>
              <a:t>, and </a:t>
            </a:r>
            <a:r>
              <a:rPr lang="en-US" sz="2400" b="1" i="1" u="none" strike="noStrike" dirty="0" err="1">
                <a:solidFill>
                  <a:srgbClr val="000000"/>
                </a:solidFill>
                <a:effectLst/>
              </a:rPr>
              <a:t>Mehujael</a:t>
            </a:r>
            <a:r>
              <a:rPr lang="en-US" sz="2400" b="1" i="1" u="none" strike="noStrike" dirty="0">
                <a:solidFill>
                  <a:srgbClr val="000000"/>
                </a:solidFill>
                <a:effectLst/>
              </a:rPr>
              <a:t> fathered </a:t>
            </a:r>
            <a:r>
              <a:rPr lang="en-US" sz="2400" b="1" i="1" u="none" strike="noStrike" dirty="0" err="1">
                <a:solidFill>
                  <a:srgbClr val="000000"/>
                </a:solidFill>
                <a:effectLst/>
              </a:rPr>
              <a:t>Methushael</a:t>
            </a:r>
            <a:r>
              <a:rPr lang="en-US" sz="2400" b="1" i="1" u="none" strike="noStrike" dirty="0">
                <a:solidFill>
                  <a:srgbClr val="000000"/>
                </a:solidFill>
                <a:effectLst/>
              </a:rPr>
              <a:t>, and </a:t>
            </a:r>
            <a:r>
              <a:rPr lang="en-US" sz="2400" b="1" i="1" u="none" strike="noStrike" dirty="0" err="1">
                <a:solidFill>
                  <a:srgbClr val="000000"/>
                </a:solidFill>
                <a:effectLst/>
              </a:rPr>
              <a:t>Methushael</a:t>
            </a:r>
            <a:r>
              <a:rPr lang="en-US" sz="2400" b="1" i="1" u="none" strike="noStrike" dirty="0">
                <a:solidFill>
                  <a:srgbClr val="000000"/>
                </a:solidFill>
                <a:effectLst/>
              </a:rPr>
              <a:t> fathered Lamech. </a:t>
            </a:r>
          </a:p>
          <a:p>
            <a:r>
              <a:rPr lang="en-US" sz="2000" u="sng" dirty="0">
                <a:solidFill>
                  <a:srgbClr val="000000"/>
                </a:solidFill>
              </a:rPr>
              <a:t>QUESTION? Who is Cain’s wife?</a:t>
            </a:r>
          </a:p>
          <a:p>
            <a:pPr lvl="1"/>
            <a:r>
              <a:rPr lang="en-US" sz="1800" i="1" dirty="0">
                <a:solidFill>
                  <a:srgbClr val="000000"/>
                </a:solidFill>
              </a:rPr>
              <a:t>Gen 5:4, The days of Adam after he fathered Seth were 800 years; and </a:t>
            </a:r>
            <a:r>
              <a:rPr lang="en-US" sz="1800" i="1" u="sng" dirty="0">
                <a:solidFill>
                  <a:srgbClr val="000000"/>
                </a:solidFill>
              </a:rPr>
              <a:t>he had other sons and daughters.</a:t>
            </a:r>
          </a:p>
          <a:p>
            <a:r>
              <a:rPr lang="en-US" sz="2000" u="sng" dirty="0">
                <a:solidFill>
                  <a:srgbClr val="000000"/>
                </a:solidFill>
              </a:rPr>
              <a:t>Descendents of Cain- “possession”</a:t>
            </a:r>
          </a:p>
          <a:p>
            <a:pPr lvl="2"/>
            <a:r>
              <a:rPr lang="en-US" sz="1800" dirty="0">
                <a:solidFill>
                  <a:srgbClr val="000000"/>
                </a:solidFill>
              </a:rPr>
              <a:t>Enoch- “dedicated”, built a city and Cain named it after him.</a:t>
            </a:r>
          </a:p>
          <a:p>
            <a:pPr lvl="2"/>
            <a:r>
              <a:rPr lang="en-US" sz="1800" u="none" strike="noStrike" dirty="0">
                <a:solidFill>
                  <a:srgbClr val="000000"/>
                </a:solidFill>
                <a:effectLst/>
              </a:rPr>
              <a:t>Irad- “</a:t>
            </a:r>
            <a:r>
              <a:rPr lang="en-US" sz="1800" dirty="0">
                <a:solidFill>
                  <a:srgbClr val="000000"/>
                </a:solidFill>
              </a:rPr>
              <a:t>fugitive”, from “wild ass”, or one who sequesters himself</a:t>
            </a:r>
          </a:p>
          <a:p>
            <a:pPr lvl="2"/>
            <a:r>
              <a:rPr lang="en-US" sz="1800" u="none" strike="noStrike" dirty="0" err="1">
                <a:solidFill>
                  <a:srgbClr val="000000"/>
                </a:solidFill>
                <a:effectLst/>
              </a:rPr>
              <a:t>Mehujael</a:t>
            </a:r>
            <a:r>
              <a:rPr lang="en-US" sz="1800" u="none" strike="noStrike" dirty="0">
                <a:solidFill>
                  <a:srgbClr val="000000"/>
                </a:solidFill>
                <a:effectLst/>
              </a:rPr>
              <a:t>-</a:t>
            </a:r>
            <a:r>
              <a:rPr lang="en-US" sz="1800" dirty="0">
                <a:solidFill>
                  <a:srgbClr val="000000"/>
                </a:solidFill>
              </a:rPr>
              <a:t> “</a:t>
            </a:r>
            <a:r>
              <a:rPr lang="en-US" sz="1800" u="none" strike="noStrike" dirty="0">
                <a:solidFill>
                  <a:srgbClr val="000000"/>
                </a:solidFill>
                <a:effectLst/>
              </a:rPr>
              <a:t>smitten by God”</a:t>
            </a:r>
          </a:p>
          <a:p>
            <a:pPr lvl="2"/>
            <a:r>
              <a:rPr lang="en-US" sz="1800" dirty="0" err="1">
                <a:solidFill>
                  <a:srgbClr val="000000"/>
                </a:solidFill>
              </a:rPr>
              <a:t>Methushael</a:t>
            </a:r>
            <a:r>
              <a:rPr lang="en-US" sz="1800" dirty="0">
                <a:solidFill>
                  <a:srgbClr val="000000"/>
                </a:solidFill>
              </a:rPr>
              <a:t>- “man of God”, or “one who appeals to God”</a:t>
            </a:r>
          </a:p>
          <a:p>
            <a:pPr lvl="2"/>
            <a:r>
              <a:rPr lang="en-US" sz="1800" u="none" strike="noStrike" dirty="0">
                <a:solidFill>
                  <a:srgbClr val="000000"/>
                </a:solidFill>
                <a:effectLst/>
              </a:rPr>
              <a:t>Lamech- “warri</a:t>
            </a:r>
            <a:r>
              <a:rPr lang="en-US" sz="1800" dirty="0">
                <a:solidFill>
                  <a:srgbClr val="000000"/>
                </a:solidFill>
              </a:rPr>
              <a:t>or, conqueror, </a:t>
            </a:r>
            <a:r>
              <a:rPr lang="en-US" sz="1800" u="none" strike="noStrike" dirty="0">
                <a:solidFill>
                  <a:srgbClr val="000000"/>
                </a:solidFill>
                <a:effectLst/>
              </a:rPr>
              <a:t>powerful”</a:t>
            </a:r>
          </a:p>
        </p:txBody>
      </p:sp>
    </p:spTree>
    <p:extLst>
      <p:ext uri="{BB962C8B-B14F-4D97-AF65-F5344CB8AC3E}">
        <p14:creationId xmlns:p14="http://schemas.microsoft.com/office/powerpoint/2010/main" val="16569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8119-11D1-47F1-B7EC-BD24D7A5F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AC208-F43A-5C90-EBCE-9DADC8D0A5AF}"/>
              </a:ext>
            </a:extLst>
          </p:cNvPr>
          <p:cNvSpPr>
            <a:spLocks noGrp="1"/>
          </p:cNvSpPr>
          <p:nvPr>
            <p:ph type="title"/>
          </p:nvPr>
        </p:nvSpPr>
        <p:spPr>
          <a:xfrm>
            <a:off x="1640156" y="332010"/>
            <a:ext cx="10259744" cy="855412"/>
          </a:xfrm>
        </p:spPr>
        <p:txBody>
          <a:bodyPr>
            <a:noAutofit/>
          </a:bodyPr>
          <a:lstStyle/>
          <a:p>
            <a:r>
              <a:rPr lang="en-US" b="1" dirty="0"/>
              <a:t>Genesis 4:19-22, the </a:t>
            </a:r>
            <a:r>
              <a:rPr lang="en-US" b="1" dirty="0" err="1"/>
              <a:t>toledot</a:t>
            </a:r>
            <a:r>
              <a:rPr lang="en-US" b="1" dirty="0"/>
              <a:t> of Cain</a:t>
            </a:r>
          </a:p>
        </p:txBody>
      </p:sp>
      <p:sp>
        <p:nvSpPr>
          <p:cNvPr id="12" name="Content Placeholder 2">
            <a:extLst>
              <a:ext uri="{FF2B5EF4-FFF2-40B4-BE49-F238E27FC236}">
                <a16:creationId xmlns:a16="http://schemas.microsoft.com/office/drawing/2014/main" id="{581370EE-D9ED-7244-22CF-93463C336A4C}"/>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u="none" strike="noStrike" dirty="0">
                <a:solidFill>
                  <a:srgbClr val="000000"/>
                </a:solidFill>
                <a:effectLst/>
              </a:rPr>
              <a:t>9 And Lamech took two wives. The name of the one was Adah, and the name of the other Zillah. 20 Adah bore Jabal; he was the father of those who dwell in tents and have livestock. 21 His brother's name was Jubal; he was the father of all those who play the lyre and pipe. 22 Zillah also bore Tubal-</a:t>
            </a:r>
            <a:r>
              <a:rPr lang="en-US" sz="2400" b="1" i="1" u="none" strike="noStrike" dirty="0" err="1">
                <a:solidFill>
                  <a:srgbClr val="000000"/>
                </a:solidFill>
                <a:effectLst/>
              </a:rPr>
              <a:t>cain</a:t>
            </a:r>
            <a:r>
              <a:rPr lang="en-US" sz="2400" b="1" i="1" u="none" strike="noStrike" dirty="0">
                <a:solidFill>
                  <a:srgbClr val="000000"/>
                </a:solidFill>
                <a:effectLst/>
              </a:rPr>
              <a:t>; he was the forger of all instruments of bronze and iron. The sister of Tubal-</a:t>
            </a:r>
            <a:r>
              <a:rPr lang="en-US" sz="2400" b="1" i="1" u="none" strike="noStrike" dirty="0" err="1">
                <a:solidFill>
                  <a:srgbClr val="000000"/>
                </a:solidFill>
                <a:effectLst/>
              </a:rPr>
              <a:t>cain</a:t>
            </a:r>
            <a:r>
              <a:rPr lang="en-US" sz="2400" b="1" i="1" u="none" strike="noStrike" dirty="0">
                <a:solidFill>
                  <a:srgbClr val="000000"/>
                </a:solidFill>
                <a:effectLst/>
              </a:rPr>
              <a:t> was </a:t>
            </a:r>
            <a:r>
              <a:rPr lang="en-US" sz="2400" b="1" i="1" u="none" strike="noStrike" dirty="0" err="1">
                <a:solidFill>
                  <a:srgbClr val="000000"/>
                </a:solidFill>
                <a:effectLst/>
              </a:rPr>
              <a:t>Naamah</a:t>
            </a:r>
            <a:r>
              <a:rPr lang="en-US" sz="2400" b="1" i="1" u="none" strike="noStrike" dirty="0">
                <a:solidFill>
                  <a:srgbClr val="000000"/>
                </a:solidFill>
                <a:effectLst/>
              </a:rPr>
              <a:t>. </a:t>
            </a:r>
          </a:p>
          <a:p>
            <a:r>
              <a:rPr lang="en-US" sz="2000" dirty="0">
                <a:solidFill>
                  <a:srgbClr val="000000"/>
                </a:solidFill>
              </a:rPr>
              <a:t>Wives and descendants of Lamech, the first polygamist.</a:t>
            </a:r>
          </a:p>
          <a:p>
            <a:pPr lvl="2"/>
            <a:r>
              <a:rPr lang="en-US" sz="1800" u="sng" dirty="0">
                <a:solidFill>
                  <a:srgbClr val="000000"/>
                </a:solidFill>
              </a:rPr>
              <a:t>Adah- “pretty, decorated or adorned”, perhaps with cosmetics or jewelry</a:t>
            </a:r>
          </a:p>
          <a:p>
            <a:pPr lvl="3"/>
            <a:r>
              <a:rPr lang="en-US" sz="1600" dirty="0">
                <a:solidFill>
                  <a:srgbClr val="000000"/>
                </a:solidFill>
              </a:rPr>
              <a:t>Jabal, “a stream or irrigation”			dwells in tents and has livestock</a:t>
            </a:r>
          </a:p>
          <a:p>
            <a:pPr lvl="3"/>
            <a:r>
              <a:rPr lang="en-US" sz="1600" dirty="0">
                <a:solidFill>
                  <a:srgbClr val="000000"/>
                </a:solidFill>
              </a:rPr>
              <a:t>Jubal, “a horn or a trumpet”			those who play the harp and pipe</a:t>
            </a:r>
          </a:p>
          <a:p>
            <a:pPr lvl="2"/>
            <a:r>
              <a:rPr lang="en-US" sz="1800" u="sng" dirty="0" err="1">
                <a:solidFill>
                  <a:srgbClr val="000000"/>
                </a:solidFill>
              </a:rPr>
              <a:t>Zilah</a:t>
            </a:r>
            <a:r>
              <a:rPr lang="en-US" sz="1800" u="sng" dirty="0">
                <a:solidFill>
                  <a:srgbClr val="000000"/>
                </a:solidFill>
              </a:rPr>
              <a:t>- “shadow or shade”, maybe the lesser wife, or symbolizing a fleeting life</a:t>
            </a:r>
            <a:endParaRPr lang="en-US" sz="1800" dirty="0">
              <a:solidFill>
                <a:srgbClr val="000000"/>
              </a:solidFill>
            </a:endParaRPr>
          </a:p>
          <a:p>
            <a:pPr lvl="3"/>
            <a:r>
              <a:rPr lang="en-US" sz="1600" dirty="0">
                <a:solidFill>
                  <a:srgbClr val="000000"/>
                </a:solidFill>
              </a:rPr>
              <a:t>Tubal-Cain- “descendant of Cain”		forger of bronze and iron</a:t>
            </a:r>
          </a:p>
          <a:p>
            <a:pPr lvl="3"/>
            <a:r>
              <a:rPr lang="en-US" sz="1600" dirty="0" err="1">
                <a:solidFill>
                  <a:srgbClr val="000000"/>
                </a:solidFill>
              </a:rPr>
              <a:t>Naamah</a:t>
            </a:r>
            <a:r>
              <a:rPr lang="en-US" sz="1600" dirty="0">
                <a:solidFill>
                  <a:srgbClr val="000000"/>
                </a:solidFill>
              </a:rPr>
              <a:t>- “loveliness”</a:t>
            </a:r>
          </a:p>
        </p:txBody>
      </p:sp>
    </p:spTree>
    <p:extLst>
      <p:ext uri="{BB962C8B-B14F-4D97-AF65-F5344CB8AC3E}">
        <p14:creationId xmlns:p14="http://schemas.microsoft.com/office/powerpoint/2010/main" val="222787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6FD2-15B6-5BE8-AB89-A0C5A3ADF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F74AD-15D2-C935-0B6A-B0D29C1A3333}"/>
              </a:ext>
            </a:extLst>
          </p:cNvPr>
          <p:cNvSpPr>
            <a:spLocks noGrp="1"/>
          </p:cNvSpPr>
          <p:nvPr>
            <p:ph type="title"/>
          </p:nvPr>
        </p:nvSpPr>
        <p:spPr>
          <a:xfrm>
            <a:off x="1640156" y="332010"/>
            <a:ext cx="10259744" cy="855412"/>
          </a:xfrm>
        </p:spPr>
        <p:txBody>
          <a:bodyPr>
            <a:noAutofit/>
          </a:bodyPr>
          <a:lstStyle/>
          <a:p>
            <a:r>
              <a:rPr lang="en-US" b="1" dirty="0"/>
              <a:t>Genesis 4:19-22, the </a:t>
            </a:r>
            <a:r>
              <a:rPr lang="en-US" b="1" dirty="0" err="1"/>
              <a:t>toledot</a:t>
            </a:r>
            <a:r>
              <a:rPr lang="en-US" b="1" dirty="0"/>
              <a:t> of Cain</a:t>
            </a:r>
          </a:p>
        </p:txBody>
      </p:sp>
      <p:sp>
        <p:nvSpPr>
          <p:cNvPr id="12" name="Content Placeholder 2">
            <a:extLst>
              <a:ext uri="{FF2B5EF4-FFF2-40B4-BE49-F238E27FC236}">
                <a16:creationId xmlns:a16="http://schemas.microsoft.com/office/drawing/2014/main" id="{96E7D4DB-0E70-B3D0-2BEA-353B82189B50}"/>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u="none" strike="noStrike" dirty="0">
                <a:solidFill>
                  <a:srgbClr val="000000"/>
                </a:solidFill>
                <a:effectLst/>
              </a:rPr>
              <a:t>So, in just a few generations</a:t>
            </a:r>
          </a:p>
          <a:p>
            <a:pPr lvl="1"/>
            <a:r>
              <a:rPr lang="en-US" sz="2000" u="none" strike="noStrike" dirty="0">
                <a:solidFill>
                  <a:srgbClr val="000000"/>
                </a:solidFill>
                <a:effectLst/>
              </a:rPr>
              <a:t>A city was built</a:t>
            </a:r>
          </a:p>
          <a:p>
            <a:pPr lvl="1"/>
            <a:r>
              <a:rPr lang="en-US" sz="2000" dirty="0">
                <a:solidFill>
                  <a:srgbClr val="000000"/>
                </a:solidFill>
              </a:rPr>
              <a:t>Jewelry probably came of age</a:t>
            </a:r>
            <a:endParaRPr lang="en-US" sz="2000" u="none" strike="noStrike" dirty="0">
              <a:solidFill>
                <a:srgbClr val="000000"/>
              </a:solidFill>
              <a:effectLst/>
            </a:endParaRPr>
          </a:p>
          <a:p>
            <a:pPr lvl="1"/>
            <a:r>
              <a:rPr lang="en-US" sz="2000" u="none" strike="noStrike" dirty="0">
                <a:solidFill>
                  <a:srgbClr val="000000"/>
                </a:solidFill>
                <a:effectLst/>
              </a:rPr>
              <a:t>Nomadic life and raising livestock became a profession</a:t>
            </a:r>
          </a:p>
          <a:p>
            <a:pPr lvl="1"/>
            <a:r>
              <a:rPr lang="en-US" sz="2000" u="none" strike="noStrike" dirty="0">
                <a:solidFill>
                  <a:srgbClr val="000000"/>
                </a:solidFill>
                <a:effectLst/>
              </a:rPr>
              <a:t>Music and musical instruments were invented</a:t>
            </a:r>
          </a:p>
          <a:p>
            <a:pPr lvl="1"/>
            <a:r>
              <a:rPr lang="en-US" sz="2000" u="none" strike="noStrike" dirty="0">
                <a:solidFill>
                  <a:srgbClr val="000000"/>
                </a:solidFill>
                <a:effectLst/>
              </a:rPr>
              <a:t>The science of metallurgy was invented, which requires mining, smelting</a:t>
            </a:r>
          </a:p>
          <a:p>
            <a:r>
              <a:rPr lang="en-US" sz="2200" b="1" u="none" strike="noStrike" dirty="0">
                <a:solidFill>
                  <a:srgbClr val="000000"/>
                </a:solidFill>
                <a:effectLst/>
              </a:rPr>
              <a:t>According to history books:</a:t>
            </a:r>
          </a:p>
          <a:p>
            <a:pPr lvl="1"/>
            <a:r>
              <a:rPr lang="en-US" sz="2000" u="none" strike="noStrike" dirty="0">
                <a:solidFill>
                  <a:srgbClr val="000000"/>
                </a:solidFill>
                <a:effectLst/>
              </a:rPr>
              <a:t>The Stone Age: 2 Million BC to 3300 BC (no such thing)</a:t>
            </a:r>
          </a:p>
          <a:p>
            <a:pPr lvl="1"/>
            <a:r>
              <a:rPr lang="en-US" sz="2000" u="none" strike="noStrike" dirty="0">
                <a:solidFill>
                  <a:srgbClr val="000000"/>
                </a:solidFill>
                <a:effectLst/>
              </a:rPr>
              <a:t>The Bronze Age: 3300-1200 BC (the flood is ignored at 2348 BC)</a:t>
            </a:r>
          </a:p>
          <a:p>
            <a:pPr lvl="1"/>
            <a:r>
              <a:rPr lang="en-US" sz="2000" u="none" strike="noStrike" dirty="0">
                <a:solidFill>
                  <a:srgbClr val="000000"/>
                </a:solidFill>
                <a:effectLst/>
              </a:rPr>
              <a:t>Iron Age: 1200-550 BC (650 years – post-flood)</a:t>
            </a:r>
          </a:p>
          <a:p>
            <a:pPr lvl="1"/>
            <a:r>
              <a:rPr lang="en-US" sz="2000" dirty="0">
                <a:solidFill>
                  <a:srgbClr val="000000"/>
                </a:solidFill>
              </a:rPr>
              <a:t>But</a:t>
            </a:r>
            <a:r>
              <a:rPr lang="en-US" sz="2000" u="none" strike="noStrike" dirty="0">
                <a:solidFill>
                  <a:srgbClr val="000000"/>
                </a:solidFill>
                <a:effectLst/>
              </a:rPr>
              <a:t> according to Genesis 4, bronze and iron smelting was just one guy!</a:t>
            </a:r>
          </a:p>
          <a:p>
            <a:r>
              <a:rPr lang="en-US" sz="2200" dirty="0">
                <a:solidFill>
                  <a:srgbClr val="000000"/>
                </a:solidFill>
              </a:rPr>
              <a:t>The book of Job probably one of the first post flood books:</a:t>
            </a:r>
          </a:p>
        </p:txBody>
      </p:sp>
    </p:spTree>
    <p:extLst>
      <p:ext uri="{BB962C8B-B14F-4D97-AF65-F5344CB8AC3E}">
        <p14:creationId xmlns:p14="http://schemas.microsoft.com/office/powerpoint/2010/main" val="80237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xEl>
                                              <p:pRg st="11" end="11"/>
                                            </p:txEl>
                                          </p:spTgt>
                                        </p:tgtEl>
                                        <p:attrNameLst>
                                          <p:attrName>style.visibility</p:attrName>
                                        </p:attrNameLst>
                                      </p:cBhvr>
                                      <p:to>
                                        <p:strVal val="visible"/>
                                      </p:to>
                                    </p:set>
                                    <p:anim calcmode="lin" valueType="num">
                                      <p:cBhvr additive="base">
                                        <p:cTn id="73"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E6ED8-7AFD-8E05-BD7C-CA53FAFC5E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72959-01AF-8DA0-5E2A-3C0DABCAAF16}"/>
              </a:ext>
            </a:extLst>
          </p:cNvPr>
          <p:cNvSpPr>
            <a:spLocks noGrp="1"/>
          </p:cNvSpPr>
          <p:nvPr>
            <p:ph type="title"/>
          </p:nvPr>
        </p:nvSpPr>
        <p:spPr>
          <a:xfrm>
            <a:off x="1640156" y="332010"/>
            <a:ext cx="10259744" cy="855412"/>
          </a:xfrm>
        </p:spPr>
        <p:txBody>
          <a:bodyPr>
            <a:noAutofit/>
          </a:bodyPr>
          <a:lstStyle/>
          <a:p>
            <a:r>
              <a:rPr lang="en-US" b="1" dirty="0"/>
              <a:t>Genesis 4:19-22, the Secular Professions</a:t>
            </a:r>
          </a:p>
        </p:txBody>
      </p:sp>
      <p:sp>
        <p:nvSpPr>
          <p:cNvPr id="12" name="Content Placeholder 2">
            <a:extLst>
              <a:ext uri="{FF2B5EF4-FFF2-40B4-BE49-F238E27FC236}">
                <a16:creationId xmlns:a16="http://schemas.microsoft.com/office/drawing/2014/main" id="{DEA50F3E-0DC1-FA46-FDE9-A89D60F73951}"/>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rgbClr val="000000"/>
                </a:solidFill>
              </a:rPr>
              <a:t>Job 28</a:t>
            </a:r>
          </a:p>
          <a:p>
            <a:pPr lvl="1"/>
            <a:r>
              <a:rPr lang="en-US" sz="2000" i="1" dirty="0">
                <a:solidFill>
                  <a:srgbClr val="000000"/>
                </a:solidFill>
              </a:rPr>
              <a:t>1 “Surely there is a mine for silver,</a:t>
            </a:r>
          </a:p>
          <a:p>
            <a:pPr lvl="1"/>
            <a:r>
              <a:rPr lang="en-US" sz="2000" i="1" dirty="0">
                <a:solidFill>
                  <a:srgbClr val="000000"/>
                </a:solidFill>
              </a:rPr>
              <a:t>    and a place for gold that they refine.</a:t>
            </a:r>
          </a:p>
          <a:p>
            <a:pPr lvl="1"/>
            <a:r>
              <a:rPr lang="en-US" sz="2000" i="1" dirty="0">
                <a:solidFill>
                  <a:srgbClr val="000000"/>
                </a:solidFill>
              </a:rPr>
              <a:t>2 Iron is taken out of the earth,</a:t>
            </a:r>
          </a:p>
          <a:p>
            <a:pPr lvl="1"/>
            <a:r>
              <a:rPr lang="en-US" sz="2000" i="1" dirty="0">
                <a:solidFill>
                  <a:srgbClr val="000000"/>
                </a:solidFill>
              </a:rPr>
              <a:t>    and copper is smelted from the ore.</a:t>
            </a:r>
          </a:p>
          <a:p>
            <a:pPr lvl="1"/>
            <a:r>
              <a:rPr lang="en-US" sz="2000" i="1" dirty="0">
                <a:solidFill>
                  <a:srgbClr val="000000"/>
                </a:solidFill>
              </a:rPr>
              <a:t>3 Man puts an end to darkness</a:t>
            </a:r>
          </a:p>
          <a:p>
            <a:pPr lvl="1"/>
            <a:r>
              <a:rPr lang="en-US" sz="2000" i="1" dirty="0">
                <a:solidFill>
                  <a:srgbClr val="000000"/>
                </a:solidFill>
              </a:rPr>
              <a:t>    and searches out to the farthest limit</a:t>
            </a:r>
          </a:p>
          <a:p>
            <a:pPr lvl="1"/>
            <a:r>
              <a:rPr lang="en-US" sz="2000" i="1" dirty="0">
                <a:solidFill>
                  <a:srgbClr val="000000"/>
                </a:solidFill>
              </a:rPr>
              <a:t>    the ore in gloom and deep darkness.</a:t>
            </a:r>
          </a:p>
          <a:p>
            <a:pPr lvl="1"/>
            <a:r>
              <a:rPr lang="en-US" sz="2000" i="1" dirty="0">
                <a:solidFill>
                  <a:srgbClr val="000000"/>
                </a:solidFill>
              </a:rPr>
              <a:t>4 He opens shafts in a valley away from where anyone lives;</a:t>
            </a:r>
          </a:p>
          <a:p>
            <a:pPr lvl="1"/>
            <a:r>
              <a:rPr lang="en-US" sz="2000" i="1" dirty="0">
                <a:solidFill>
                  <a:srgbClr val="000000"/>
                </a:solidFill>
              </a:rPr>
              <a:t>    they are forgotten by travelers;</a:t>
            </a:r>
          </a:p>
          <a:p>
            <a:pPr lvl="1"/>
            <a:r>
              <a:rPr lang="en-US" sz="2000" i="1" dirty="0">
                <a:solidFill>
                  <a:srgbClr val="000000"/>
                </a:solidFill>
              </a:rPr>
              <a:t>    they hang in the air, far away from mankind; they swing to and </a:t>
            </a:r>
            <a:r>
              <a:rPr lang="en-US" sz="2000" i="1" dirty="0" err="1">
                <a:solidFill>
                  <a:srgbClr val="000000"/>
                </a:solidFill>
              </a:rPr>
              <a:t>fro</a:t>
            </a:r>
            <a:r>
              <a:rPr lang="en-US" sz="2000" i="1" dirty="0">
                <a:solidFill>
                  <a:srgbClr val="000000"/>
                </a:solidFill>
              </a:rPr>
              <a:t>.</a:t>
            </a:r>
          </a:p>
          <a:p>
            <a:pPr lvl="1"/>
            <a:r>
              <a:rPr lang="en-US" sz="2000" i="1" dirty="0">
                <a:solidFill>
                  <a:srgbClr val="000000"/>
                </a:solidFill>
              </a:rPr>
              <a:t>5 As for the earth, out of it comes bread,</a:t>
            </a:r>
          </a:p>
          <a:p>
            <a:pPr lvl="1"/>
            <a:r>
              <a:rPr lang="en-US" sz="2000" i="1" dirty="0">
                <a:solidFill>
                  <a:srgbClr val="000000"/>
                </a:solidFill>
              </a:rPr>
              <a:t>    but underneath it is turned up as by fire.</a:t>
            </a:r>
          </a:p>
          <a:p>
            <a:endParaRPr lang="en-US" sz="2000" dirty="0">
              <a:solidFill>
                <a:srgbClr val="000000"/>
              </a:solidFill>
            </a:endParaRPr>
          </a:p>
        </p:txBody>
      </p:sp>
    </p:spTree>
    <p:extLst>
      <p:ext uri="{BB962C8B-B14F-4D97-AF65-F5344CB8AC3E}">
        <p14:creationId xmlns:p14="http://schemas.microsoft.com/office/powerpoint/2010/main" val="2439011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405FD-FA1F-5C46-AF81-DFB39262F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66F99-95E8-A4C5-E9CA-61814E8E2B4F}"/>
              </a:ext>
            </a:extLst>
          </p:cNvPr>
          <p:cNvSpPr>
            <a:spLocks noGrp="1"/>
          </p:cNvSpPr>
          <p:nvPr>
            <p:ph type="title"/>
          </p:nvPr>
        </p:nvSpPr>
        <p:spPr>
          <a:xfrm>
            <a:off x="1640156" y="332010"/>
            <a:ext cx="10259744" cy="855412"/>
          </a:xfrm>
        </p:spPr>
        <p:txBody>
          <a:bodyPr>
            <a:noAutofit/>
          </a:bodyPr>
          <a:lstStyle/>
          <a:p>
            <a:r>
              <a:rPr lang="en-US" b="1" dirty="0"/>
              <a:t>Genesis 4:19-22, the Secular Professions</a:t>
            </a:r>
          </a:p>
        </p:txBody>
      </p:sp>
      <p:sp>
        <p:nvSpPr>
          <p:cNvPr id="12" name="Content Placeholder 2">
            <a:extLst>
              <a:ext uri="{FF2B5EF4-FFF2-40B4-BE49-F238E27FC236}">
                <a16:creationId xmlns:a16="http://schemas.microsoft.com/office/drawing/2014/main" id="{5610708E-C734-6D12-01CA-4A98E76568F9}"/>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rgbClr val="000000"/>
                </a:solidFill>
              </a:rPr>
              <a:t>Job 28</a:t>
            </a:r>
          </a:p>
          <a:p>
            <a:pPr lvl="1"/>
            <a:r>
              <a:rPr lang="en-US" sz="2000" i="1" dirty="0">
                <a:solidFill>
                  <a:srgbClr val="000000"/>
                </a:solidFill>
              </a:rPr>
              <a:t>6 Its stones are the place of sapphires,</a:t>
            </a:r>
          </a:p>
          <a:p>
            <a:pPr lvl="1"/>
            <a:r>
              <a:rPr lang="en-US" sz="2000" i="1" dirty="0">
                <a:solidFill>
                  <a:srgbClr val="000000"/>
                </a:solidFill>
              </a:rPr>
              <a:t>    and it has dust of gold.</a:t>
            </a:r>
          </a:p>
          <a:p>
            <a:pPr lvl="1"/>
            <a:r>
              <a:rPr lang="en-US" sz="2000" i="1" dirty="0">
                <a:solidFill>
                  <a:srgbClr val="000000"/>
                </a:solidFill>
              </a:rPr>
              <a:t>7 “That path no bird of prey knows,</a:t>
            </a:r>
          </a:p>
          <a:p>
            <a:pPr lvl="1"/>
            <a:r>
              <a:rPr lang="en-US" sz="2000" i="1" dirty="0">
                <a:solidFill>
                  <a:srgbClr val="000000"/>
                </a:solidFill>
              </a:rPr>
              <a:t>    and the falcon's eye has not seen it.</a:t>
            </a:r>
          </a:p>
          <a:p>
            <a:pPr lvl="1"/>
            <a:r>
              <a:rPr lang="en-US" sz="2000" i="1" dirty="0">
                <a:solidFill>
                  <a:srgbClr val="000000"/>
                </a:solidFill>
              </a:rPr>
              <a:t>8 The proud beasts have not trodden it;</a:t>
            </a:r>
          </a:p>
          <a:p>
            <a:pPr lvl="1"/>
            <a:r>
              <a:rPr lang="en-US" sz="2000" i="1" dirty="0">
                <a:solidFill>
                  <a:srgbClr val="000000"/>
                </a:solidFill>
              </a:rPr>
              <a:t>    the lion has not passed over it.</a:t>
            </a:r>
          </a:p>
          <a:p>
            <a:pPr lvl="1"/>
            <a:r>
              <a:rPr lang="en-US" sz="2000" i="1" dirty="0">
                <a:solidFill>
                  <a:srgbClr val="000000"/>
                </a:solidFill>
              </a:rPr>
              <a:t>9 “Man puts his hand to the flinty rock</a:t>
            </a:r>
          </a:p>
          <a:p>
            <a:pPr lvl="1"/>
            <a:r>
              <a:rPr lang="en-US" sz="2000" i="1" dirty="0">
                <a:solidFill>
                  <a:srgbClr val="000000"/>
                </a:solidFill>
              </a:rPr>
              <a:t>    and overturns mountains by the roots.</a:t>
            </a:r>
          </a:p>
          <a:p>
            <a:pPr lvl="1"/>
            <a:r>
              <a:rPr lang="en-US" sz="2000" i="1" dirty="0">
                <a:solidFill>
                  <a:srgbClr val="000000"/>
                </a:solidFill>
              </a:rPr>
              <a:t>10 He cuts out channels in the rocks,</a:t>
            </a:r>
          </a:p>
          <a:p>
            <a:pPr lvl="1"/>
            <a:r>
              <a:rPr lang="en-US" sz="2000" i="1" dirty="0">
                <a:solidFill>
                  <a:srgbClr val="000000"/>
                </a:solidFill>
              </a:rPr>
              <a:t>    and his eye sees every precious thing.</a:t>
            </a:r>
          </a:p>
          <a:p>
            <a:pPr lvl="1"/>
            <a:r>
              <a:rPr lang="en-US" sz="2000" i="1" dirty="0">
                <a:solidFill>
                  <a:srgbClr val="000000"/>
                </a:solidFill>
              </a:rPr>
              <a:t>11 He dams up the streams so that they do not trickle,</a:t>
            </a:r>
          </a:p>
          <a:p>
            <a:pPr lvl="1"/>
            <a:r>
              <a:rPr lang="en-US" sz="2000" i="1" dirty="0">
                <a:solidFill>
                  <a:srgbClr val="000000"/>
                </a:solidFill>
              </a:rPr>
              <a:t>    and the thing that is hidden he brings out to light.</a:t>
            </a:r>
          </a:p>
          <a:p>
            <a:endParaRPr lang="en-US" sz="2000" dirty="0">
              <a:solidFill>
                <a:srgbClr val="000000"/>
              </a:solidFill>
            </a:endParaRPr>
          </a:p>
        </p:txBody>
      </p:sp>
    </p:spTree>
    <p:extLst>
      <p:ext uri="{BB962C8B-B14F-4D97-AF65-F5344CB8AC3E}">
        <p14:creationId xmlns:p14="http://schemas.microsoft.com/office/powerpoint/2010/main" val="675559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5E58D-9BAE-44D9-0405-A561216825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94909C-FF2F-B5C6-7F6A-DD9C09CDB152}"/>
              </a:ext>
            </a:extLst>
          </p:cNvPr>
          <p:cNvSpPr>
            <a:spLocks noGrp="1"/>
          </p:cNvSpPr>
          <p:nvPr>
            <p:ph type="title"/>
          </p:nvPr>
        </p:nvSpPr>
        <p:spPr>
          <a:xfrm>
            <a:off x="1640156" y="332010"/>
            <a:ext cx="10259744" cy="855412"/>
          </a:xfrm>
        </p:spPr>
        <p:txBody>
          <a:bodyPr>
            <a:noAutofit/>
          </a:bodyPr>
          <a:lstStyle/>
          <a:p>
            <a:r>
              <a:rPr lang="en-US" b="1" dirty="0"/>
              <a:t>Genesis 4:19-22, the Secular Professions</a:t>
            </a:r>
          </a:p>
        </p:txBody>
      </p:sp>
      <p:sp>
        <p:nvSpPr>
          <p:cNvPr id="12" name="Content Placeholder 2">
            <a:extLst>
              <a:ext uri="{FF2B5EF4-FFF2-40B4-BE49-F238E27FC236}">
                <a16:creationId xmlns:a16="http://schemas.microsoft.com/office/drawing/2014/main" id="{D967FE2D-F670-C189-1943-5861278B5B55}"/>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rgbClr val="000000"/>
                </a:solidFill>
              </a:rPr>
              <a:t>Job 28</a:t>
            </a:r>
          </a:p>
          <a:p>
            <a:pPr lvl="1"/>
            <a:r>
              <a:rPr lang="en-US" sz="2000" i="1" dirty="0">
                <a:solidFill>
                  <a:srgbClr val="000000"/>
                </a:solidFill>
              </a:rPr>
              <a:t>12 “But where shall wisdom be found?</a:t>
            </a:r>
          </a:p>
          <a:p>
            <a:pPr lvl="1"/>
            <a:r>
              <a:rPr lang="en-US" sz="2000" i="1" dirty="0">
                <a:solidFill>
                  <a:srgbClr val="000000"/>
                </a:solidFill>
              </a:rPr>
              <a:t>    And where is the place of understanding?</a:t>
            </a:r>
          </a:p>
          <a:p>
            <a:pPr lvl="1"/>
            <a:r>
              <a:rPr lang="en-US" sz="2000" i="1" dirty="0">
                <a:solidFill>
                  <a:srgbClr val="000000"/>
                </a:solidFill>
              </a:rPr>
              <a:t>13 Man does not know its worth,</a:t>
            </a:r>
          </a:p>
          <a:p>
            <a:pPr lvl="1"/>
            <a:r>
              <a:rPr lang="en-US" sz="2000" i="1" dirty="0">
                <a:solidFill>
                  <a:srgbClr val="000000"/>
                </a:solidFill>
              </a:rPr>
              <a:t>    and it is not found in the land of the living.</a:t>
            </a:r>
          </a:p>
          <a:p>
            <a:pPr lvl="1"/>
            <a:r>
              <a:rPr lang="en-US" sz="2000" i="1" dirty="0">
                <a:solidFill>
                  <a:srgbClr val="000000"/>
                </a:solidFill>
              </a:rPr>
              <a:t>14 The deep says, ‘It is not in me,’</a:t>
            </a:r>
          </a:p>
          <a:p>
            <a:pPr lvl="1"/>
            <a:r>
              <a:rPr lang="en-US" sz="2000" i="1" dirty="0">
                <a:solidFill>
                  <a:srgbClr val="000000"/>
                </a:solidFill>
              </a:rPr>
              <a:t>    and the sea says, ‘It is not with me.’</a:t>
            </a:r>
          </a:p>
          <a:p>
            <a:pPr lvl="1"/>
            <a:r>
              <a:rPr lang="en-US" sz="2000" i="1" dirty="0">
                <a:solidFill>
                  <a:srgbClr val="000000"/>
                </a:solidFill>
              </a:rPr>
              <a:t>15 It cannot be bought for gold,</a:t>
            </a:r>
          </a:p>
          <a:p>
            <a:pPr lvl="1"/>
            <a:r>
              <a:rPr lang="en-US" sz="2000" i="1" dirty="0">
                <a:solidFill>
                  <a:srgbClr val="000000"/>
                </a:solidFill>
              </a:rPr>
              <a:t>    and silver cannot be weighed as its price.</a:t>
            </a:r>
          </a:p>
          <a:p>
            <a:pPr lvl="1"/>
            <a:r>
              <a:rPr lang="en-US" sz="2000" i="1" dirty="0">
                <a:solidFill>
                  <a:srgbClr val="000000"/>
                </a:solidFill>
              </a:rPr>
              <a:t>16 It cannot be valued in the gold of Ophir,</a:t>
            </a:r>
          </a:p>
          <a:p>
            <a:pPr lvl="1"/>
            <a:r>
              <a:rPr lang="en-US" sz="2000" i="1" dirty="0">
                <a:solidFill>
                  <a:srgbClr val="000000"/>
                </a:solidFill>
              </a:rPr>
              <a:t>    in precious onyx or sapphire.</a:t>
            </a:r>
          </a:p>
          <a:p>
            <a:pPr lvl="1"/>
            <a:r>
              <a:rPr lang="en-US" sz="2000" i="1" dirty="0">
                <a:solidFill>
                  <a:srgbClr val="000000"/>
                </a:solidFill>
              </a:rPr>
              <a:t>17 Gold and glass cannot equal it,</a:t>
            </a:r>
          </a:p>
          <a:p>
            <a:pPr lvl="1"/>
            <a:r>
              <a:rPr lang="en-US" sz="2000" i="1" dirty="0">
                <a:solidFill>
                  <a:srgbClr val="000000"/>
                </a:solidFill>
              </a:rPr>
              <a:t>    nor can it be exchanged for jewels of fine gold.</a:t>
            </a:r>
          </a:p>
          <a:p>
            <a:endParaRPr lang="en-US" sz="2000" dirty="0">
              <a:solidFill>
                <a:srgbClr val="000000"/>
              </a:solidFill>
            </a:endParaRPr>
          </a:p>
        </p:txBody>
      </p:sp>
    </p:spTree>
    <p:extLst>
      <p:ext uri="{BB962C8B-B14F-4D97-AF65-F5344CB8AC3E}">
        <p14:creationId xmlns:p14="http://schemas.microsoft.com/office/powerpoint/2010/main" val="1735522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2821A-4F40-7C91-3EC5-BF03D8D88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4AF20-0160-5A7F-3600-37E8B48AAF97}"/>
              </a:ext>
            </a:extLst>
          </p:cNvPr>
          <p:cNvSpPr>
            <a:spLocks noGrp="1"/>
          </p:cNvSpPr>
          <p:nvPr>
            <p:ph type="title"/>
          </p:nvPr>
        </p:nvSpPr>
        <p:spPr>
          <a:xfrm>
            <a:off x="1640156" y="332010"/>
            <a:ext cx="10259744" cy="855412"/>
          </a:xfrm>
        </p:spPr>
        <p:txBody>
          <a:bodyPr>
            <a:noAutofit/>
          </a:bodyPr>
          <a:lstStyle/>
          <a:p>
            <a:r>
              <a:rPr lang="en-US" b="1" dirty="0"/>
              <a:t>Genesis 4:19-22, the Secular Professions</a:t>
            </a:r>
          </a:p>
        </p:txBody>
      </p:sp>
      <p:sp>
        <p:nvSpPr>
          <p:cNvPr id="12" name="Content Placeholder 2">
            <a:extLst>
              <a:ext uri="{FF2B5EF4-FFF2-40B4-BE49-F238E27FC236}">
                <a16:creationId xmlns:a16="http://schemas.microsoft.com/office/drawing/2014/main" id="{B5F906D8-9946-67F2-4A41-6BA30BC42A5B}"/>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rgbClr val="000000"/>
                </a:solidFill>
              </a:rPr>
              <a:t>Job 28</a:t>
            </a:r>
          </a:p>
          <a:p>
            <a:pPr lvl="1"/>
            <a:r>
              <a:rPr lang="en-US" sz="2000" i="1" dirty="0">
                <a:solidFill>
                  <a:srgbClr val="000000"/>
                </a:solidFill>
              </a:rPr>
              <a:t>18 No mention shall be made of coral or of crystal;</a:t>
            </a:r>
          </a:p>
          <a:p>
            <a:pPr lvl="1"/>
            <a:r>
              <a:rPr lang="en-US" sz="2000" i="1" dirty="0">
                <a:solidFill>
                  <a:srgbClr val="000000"/>
                </a:solidFill>
              </a:rPr>
              <a:t>    the price of wisdom is above pearls.</a:t>
            </a:r>
          </a:p>
          <a:p>
            <a:pPr lvl="1"/>
            <a:r>
              <a:rPr lang="en-US" sz="2000" i="1" dirty="0">
                <a:solidFill>
                  <a:srgbClr val="000000"/>
                </a:solidFill>
              </a:rPr>
              <a:t>19 The topaz of Ethiopia cannot equal it,</a:t>
            </a:r>
          </a:p>
          <a:p>
            <a:pPr lvl="1"/>
            <a:r>
              <a:rPr lang="en-US" sz="2000" i="1" dirty="0">
                <a:solidFill>
                  <a:srgbClr val="000000"/>
                </a:solidFill>
              </a:rPr>
              <a:t>    nor can it be valued in pure gold.</a:t>
            </a:r>
          </a:p>
          <a:p>
            <a:pPr lvl="1"/>
            <a:r>
              <a:rPr lang="en-US" sz="2000" i="1" dirty="0">
                <a:solidFill>
                  <a:srgbClr val="000000"/>
                </a:solidFill>
              </a:rPr>
              <a:t>20 “From where, then, does wisdom come?</a:t>
            </a:r>
          </a:p>
          <a:p>
            <a:pPr lvl="1"/>
            <a:r>
              <a:rPr lang="en-US" sz="2000" i="1" dirty="0">
                <a:solidFill>
                  <a:srgbClr val="000000"/>
                </a:solidFill>
              </a:rPr>
              <a:t>    And where is the place of understanding?</a:t>
            </a:r>
          </a:p>
          <a:p>
            <a:pPr lvl="1"/>
            <a:r>
              <a:rPr lang="en-US" sz="2000" i="1" dirty="0">
                <a:solidFill>
                  <a:srgbClr val="000000"/>
                </a:solidFill>
              </a:rPr>
              <a:t>21 It is hidden from the eyes of all living</a:t>
            </a:r>
          </a:p>
          <a:p>
            <a:pPr lvl="1"/>
            <a:r>
              <a:rPr lang="en-US" sz="2000" i="1" dirty="0">
                <a:solidFill>
                  <a:srgbClr val="000000"/>
                </a:solidFill>
              </a:rPr>
              <a:t>    and concealed from the birds of the air.</a:t>
            </a:r>
          </a:p>
          <a:p>
            <a:pPr lvl="1"/>
            <a:r>
              <a:rPr lang="en-US" sz="2000" i="1" dirty="0">
                <a:solidFill>
                  <a:srgbClr val="000000"/>
                </a:solidFill>
              </a:rPr>
              <a:t>22 Abaddon and Death say,</a:t>
            </a:r>
          </a:p>
          <a:p>
            <a:pPr lvl="1"/>
            <a:r>
              <a:rPr lang="en-US" sz="2000" i="1" dirty="0">
                <a:solidFill>
                  <a:srgbClr val="000000"/>
                </a:solidFill>
              </a:rPr>
              <a:t>    ‘We have heard a rumor of it with our ears.’</a:t>
            </a:r>
          </a:p>
          <a:p>
            <a:pPr lvl="1"/>
            <a:r>
              <a:rPr lang="en-US" sz="2000" i="1" dirty="0">
                <a:solidFill>
                  <a:srgbClr val="000000"/>
                </a:solidFill>
              </a:rPr>
              <a:t>23 “God understands the way to it,</a:t>
            </a:r>
          </a:p>
          <a:p>
            <a:pPr lvl="1"/>
            <a:r>
              <a:rPr lang="en-US" sz="2000" i="1" dirty="0">
                <a:solidFill>
                  <a:srgbClr val="000000"/>
                </a:solidFill>
              </a:rPr>
              <a:t>    and he knows its place.</a:t>
            </a:r>
          </a:p>
          <a:p>
            <a:endParaRPr lang="en-US" sz="2000" dirty="0">
              <a:solidFill>
                <a:srgbClr val="000000"/>
              </a:solidFill>
            </a:endParaRPr>
          </a:p>
        </p:txBody>
      </p:sp>
    </p:spTree>
    <p:extLst>
      <p:ext uri="{BB962C8B-B14F-4D97-AF65-F5344CB8AC3E}">
        <p14:creationId xmlns:p14="http://schemas.microsoft.com/office/powerpoint/2010/main" val="616739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8C1D2-B175-98F2-B909-28134B7CFD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A75BA-53C1-21B3-5C8B-2FDDA257BCF6}"/>
              </a:ext>
            </a:extLst>
          </p:cNvPr>
          <p:cNvSpPr>
            <a:spLocks noGrp="1"/>
          </p:cNvSpPr>
          <p:nvPr>
            <p:ph type="title"/>
          </p:nvPr>
        </p:nvSpPr>
        <p:spPr>
          <a:xfrm>
            <a:off x="1640156" y="332010"/>
            <a:ext cx="10259744" cy="855412"/>
          </a:xfrm>
        </p:spPr>
        <p:txBody>
          <a:bodyPr>
            <a:noAutofit/>
          </a:bodyPr>
          <a:lstStyle/>
          <a:p>
            <a:r>
              <a:rPr lang="en-US" b="1" dirty="0"/>
              <a:t>Genesis 4:19-22, the Secular Professions</a:t>
            </a:r>
          </a:p>
        </p:txBody>
      </p:sp>
      <p:sp>
        <p:nvSpPr>
          <p:cNvPr id="12" name="Content Placeholder 2">
            <a:extLst>
              <a:ext uri="{FF2B5EF4-FFF2-40B4-BE49-F238E27FC236}">
                <a16:creationId xmlns:a16="http://schemas.microsoft.com/office/drawing/2014/main" id="{3FE4F03A-E745-B660-53F6-4E177B3B7DEA}"/>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rgbClr val="000000"/>
                </a:solidFill>
              </a:rPr>
              <a:t>Job 28</a:t>
            </a:r>
          </a:p>
          <a:p>
            <a:pPr lvl="1"/>
            <a:r>
              <a:rPr lang="en-US" sz="2000" i="1" dirty="0">
                <a:solidFill>
                  <a:srgbClr val="000000"/>
                </a:solidFill>
              </a:rPr>
              <a:t>24 For he looks to the ends of the earth</a:t>
            </a:r>
          </a:p>
          <a:p>
            <a:pPr lvl="1"/>
            <a:r>
              <a:rPr lang="en-US" sz="2000" i="1" dirty="0">
                <a:solidFill>
                  <a:srgbClr val="000000"/>
                </a:solidFill>
              </a:rPr>
              <a:t>    and sees everything under the heavens.</a:t>
            </a:r>
          </a:p>
          <a:p>
            <a:pPr lvl="1"/>
            <a:r>
              <a:rPr lang="en-US" sz="2000" i="1" dirty="0">
                <a:solidFill>
                  <a:srgbClr val="000000"/>
                </a:solidFill>
              </a:rPr>
              <a:t>25 When he gave to the wind its weight</a:t>
            </a:r>
          </a:p>
          <a:p>
            <a:pPr lvl="1"/>
            <a:r>
              <a:rPr lang="en-US" sz="2000" i="1" dirty="0">
                <a:solidFill>
                  <a:srgbClr val="000000"/>
                </a:solidFill>
              </a:rPr>
              <a:t>    and apportioned the waters by measure,</a:t>
            </a:r>
          </a:p>
          <a:p>
            <a:pPr lvl="1"/>
            <a:r>
              <a:rPr lang="en-US" sz="2000" i="1" dirty="0">
                <a:solidFill>
                  <a:srgbClr val="000000"/>
                </a:solidFill>
              </a:rPr>
              <a:t>26 when he made a decree for the rain</a:t>
            </a:r>
          </a:p>
          <a:p>
            <a:pPr lvl="1"/>
            <a:r>
              <a:rPr lang="en-US" sz="2000" i="1" dirty="0">
                <a:solidFill>
                  <a:srgbClr val="000000"/>
                </a:solidFill>
              </a:rPr>
              <a:t>    and a way for the lightning of the thunder,</a:t>
            </a:r>
          </a:p>
          <a:p>
            <a:pPr lvl="1"/>
            <a:r>
              <a:rPr lang="en-US" sz="2000" i="1" dirty="0">
                <a:solidFill>
                  <a:srgbClr val="000000"/>
                </a:solidFill>
              </a:rPr>
              <a:t>27 then he saw it and declared it;</a:t>
            </a:r>
          </a:p>
          <a:p>
            <a:pPr lvl="1"/>
            <a:r>
              <a:rPr lang="en-US" sz="2000" i="1" dirty="0">
                <a:solidFill>
                  <a:srgbClr val="000000"/>
                </a:solidFill>
              </a:rPr>
              <a:t>    he established it, and searched it out.</a:t>
            </a:r>
          </a:p>
          <a:p>
            <a:pPr lvl="1"/>
            <a:r>
              <a:rPr lang="en-US" sz="2000" i="1" dirty="0">
                <a:solidFill>
                  <a:srgbClr val="000000"/>
                </a:solidFill>
              </a:rPr>
              <a:t>28 And he said to man,</a:t>
            </a:r>
          </a:p>
          <a:p>
            <a:pPr lvl="1"/>
            <a:r>
              <a:rPr lang="en-US" sz="2000" b="1" i="1" dirty="0">
                <a:solidFill>
                  <a:srgbClr val="000000"/>
                </a:solidFill>
              </a:rPr>
              <a:t>‘Behold, the fear of the Lord, that is wisdom,</a:t>
            </a:r>
          </a:p>
          <a:p>
            <a:pPr lvl="1"/>
            <a:r>
              <a:rPr lang="en-US" sz="2000" b="1" i="1" dirty="0">
                <a:solidFill>
                  <a:srgbClr val="000000"/>
                </a:solidFill>
              </a:rPr>
              <a:t>    and to turn away from evil is understanding.’”</a:t>
            </a:r>
          </a:p>
          <a:p>
            <a:pPr marL="0" indent="0">
              <a:buNone/>
            </a:pPr>
            <a:endParaRPr lang="en-US" sz="2000" dirty="0">
              <a:solidFill>
                <a:srgbClr val="000000"/>
              </a:solidFill>
            </a:endParaRPr>
          </a:p>
        </p:txBody>
      </p:sp>
    </p:spTree>
    <p:extLst>
      <p:ext uri="{BB962C8B-B14F-4D97-AF65-F5344CB8AC3E}">
        <p14:creationId xmlns:p14="http://schemas.microsoft.com/office/powerpoint/2010/main" val="3361431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8D95E-3CBD-847C-46C6-2C2F15351D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7F1406-590F-66B6-119D-712C66F9EC15}"/>
              </a:ext>
            </a:extLst>
          </p:cNvPr>
          <p:cNvSpPr>
            <a:spLocks noGrp="1"/>
          </p:cNvSpPr>
          <p:nvPr>
            <p:ph type="title"/>
          </p:nvPr>
        </p:nvSpPr>
        <p:spPr>
          <a:xfrm>
            <a:off x="1640156" y="332010"/>
            <a:ext cx="10259744" cy="855412"/>
          </a:xfrm>
        </p:spPr>
        <p:txBody>
          <a:bodyPr>
            <a:noAutofit/>
          </a:bodyPr>
          <a:lstStyle/>
          <a:p>
            <a:r>
              <a:rPr lang="en-US" b="1" dirty="0"/>
              <a:t>A Brief Look at the timeline</a:t>
            </a:r>
          </a:p>
        </p:txBody>
      </p:sp>
      <p:sp>
        <p:nvSpPr>
          <p:cNvPr id="12" name="Content Placeholder 2">
            <a:extLst>
              <a:ext uri="{FF2B5EF4-FFF2-40B4-BE49-F238E27FC236}">
                <a16:creationId xmlns:a16="http://schemas.microsoft.com/office/drawing/2014/main" id="{D6B447CB-CB49-6ACD-BCAF-6B3CBA3C9527}"/>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solidFill>
                  <a:srgbClr val="000000"/>
                </a:solidFill>
              </a:rPr>
              <a:t>The world was created in about 4004 BC (Usher)</a:t>
            </a:r>
          </a:p>
          <a:p>
            <a:r>
              <a:rPr lang="en-US" sz="2200" dirty="0">
                <a:solidFill>
                  <a:srgbClr val="000000"/>
                </a:solidFill>
              </a:rPr>
              <a:t>1656 years later (Counting clear biblical description from Gen 5), the flood occurred in 2348 BC</a:t>
            </a:r>
          </a:p>
          <a:p>
            <a:r>
              <a:rPr lang="en-US" sz="2200" dirty="0">
                <a:solidFill>
                  <a:srgbClr val="000000"/>
                </a:solidFill>
              </a:rPr>
              <a:t>Everyone from Cain’s line was drowned</a:t>
            </a:r>
          </a:p>
          <a:p>
            <a:r>
              <a:rPr lang="en-US" sz="2200" dirty="0">
                <a:solidFill>
                  <a:srgbClr val="000000"/>
                </a:solidFill>
              </a:rPr>
              <a:t>What is noticeable in Cain’s line is that </a:t>
            </a:r>
            <a:r>
              <a:rPr lang="en-US" sz="2200" u="sng" dirty="0">
                <a:solidFill>
                  <a:srgbClr val="000000"/>
                </a:solidFill>
              </a:rPr>
              <a:t>they accomplished things</a:t>
            </a:r>
          </a:p>
          <a:p>
            <a:r>
              <a:rPr lang="en-US" sz="2200" dirty="0">
                <a:solidFill>
                  <a:srgbClr val="000000"/>
                </a:solidFill>
              </a:rPr>
              <a:t>God is not really a part of anything they did. This was the rise of secular society</a:t>
            </a:r>
          </a:p>
          <a:p>
            <a:r>
              <a:rPr lang="en-US" sz="2200" dirty="0">
                <a:solidFill>
                  <a:srgbClr val="000000"/>
                </a:solidFill>
              </a:rPr>
              <a:t>Everyone lived between 700-over 900 of years</a:t>
            </a:r>
          </a:p>
          <a:p>
            <a:r>
              <a:rPr lang="en-US" sz="2200" dirty="0">
                <a:solidFill>
                  <a:srgbClr val="000000"/>
                </a:solidFill>
              </a:rPr>
              <a:t>QUESTION? What could we accomplish if we lived that long?</a:t>
            </a:r>
          </a:p>
          <a:p>
            <a:pPr lvl="1"/>
            <a:r>
              <a:rPr lang="en-US" sz="2000" dirty="0">
                <a:solidFill>
                  <a:srgbClr val="000000"/>
                </a:solidFill>
              </a:rPr>
              <a:t>They had amazing minds. They had strength and vitality</a:t>
            </a:r>
          </a:p>
          <a:p>
            <a:pPr lvl="1"/>
            <a:r>
              <a:rPr lang="en-US" sz="2000" dirty="0">
                <a:solidFill>
                  <a:srgbClr val="000000"/>
                </a:solidFill>
              </a:rPr>
              <a:t>They we having babies as late as 400-500 years old</a:t>
            </a:r>
          </a:p>
          <a:p>
            <a:pPr lvl="1"/>
            <a:r>
              <a:rPr lang="en-US" sz="2000" dirty="0">
                <a:solidFill>
                  <a:srgbClr val="000000"/>
                </a:solidFill>
              </a:rPr>
              <a:t>Can you image feeling like 25 when you’re 300?</a:t>
            </a:r>
          </a:p>
          <a:p>
            <a:pPr lvl="1"/>
            <a:r>
              <a:rPr lang="en-US" sz="2000" dirty="0">
                <a:solidFill>
                  <a:srgbClr val="000000"/>
                </a:solidFill>
              </a:rPr>
              <a:t>Noah was 600 when the flood hit</a:t>
            </a:r>
          </a:p>
        </p:txBody>
      </p:sp>
    </p:spTree>
    <p:extLst>
      <p:ext uri="{BB962C8B-B14F-4D97-AF65-F5344CB8AC3E}">
        <p14:creationId xmlns:p14="http://schemas.microsoft.com/office/powerpoint/2010/main" val="212258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1E74F-78DB-8AB3-2B7E-C24CBE034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6C4AD-55CB-F883-F750-0B284E877668}"/>
              </a:ext>
            </a:extLst>
          </p:cNvPr>
          <p:cNvSpPr>
            <a:spLocks noGrp="1"/>
          </p:cNvSpPr>
          <p:nvPr>
            <p:ph type="title"/>
          </p:nvPr>
        </p:nvSpPr>
        <p:spPr>
          <a:xfrm>
            <a:off x="1640156" y="332010"/>
            <a:ext cx="10259744" cy="855412"/>
          </a:xfrm>
        </p:spPr>
        <p:txBody>
          <a:bodyPr>
            <a:noAutofit/>
          </a:bodyPr>
          <a:lstStyle/>
          <a:p>
            <a:r>
              <a:rPr lang="en-US" b="1" dirty="0"/>
              <a:t>Genesis 4:23-24, Lamech’s Poem</a:t>
            </a:r>
          </a:p>
        </p:txBody>
      </p:sp>
      <p:sp>
        <p:nvSpPr>
          <p:cNvPr id="12" name="Content Placeholder 2">
            <a:extLst>
              <a:ext uri="{FF2B5EF4-FFF2-40B4-BE49-F238E27FC236}">
                <a16:creationId xmlns:a16="http://schemas.microsoft.com/office/drawing/2014/main" id="{ECA5C57A-EF23-96C3-A67F-6F116AA02BBD}"/>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u="none" strike="noStrike" dirty="0">
                <a:solidFill>
                  <a:srgbClr val="000000"/>
                </a:solidFill>
                <a:effectLst/>
              </a:rPr>
              <a:t>Lamech said to his wives:</a:t>
            </a:r>
          </a:p>
          <a:p>
            <a:pPr lvl="1"/>
            <a:r>
              <a:rPr lang="en-US" sz="2200" b="1" u="none" strike="noStrike" dirty="0">
                <a:solidFill>
                  <a:srgbClr val="000000"/>
                </a:solidFill>
                <a:effectLst/>
              </a:rPr>
              <a:t>“Adah and Zillah, hear my voice;</a:t>
            </a:r>
            <a:br>
              <a:rPr lang="en-US" sz="2200" b="1" u="none" strike="noStrike" dirty="0">
                <a:solidFill>
                  <a:srgbClr val="000000"/>
                </a:solidFill>
                <a:effectLst/>
              </a:rPr>
            </a:br>
            <a:r>
              <a:rPr lang="en-US" sz="2400" b="1" u="none" strike="noStrike" dirty="0">
                <a:solidFill>
                  <a:srgbClr val="000000"/>
                </a:solidFill>
                <a:effectLst/>
              </a:rPr>
              <a:t>you wives of Lamech, listen to what I say:</a:t>
            </a:r>
            <a:br>
              <a:rPr lang="en-US" sz="2400" b="1" u="none" strike="noStrike" dirty="0">
                <a:solidFill>
                  <a:srgbClr val="000000"/>
                </a:solidFill>
                <a:effectLst/>
              </a:rPr>
            </a:br>
            <a:br>
              <a:rPr lang="en-US" sz="2400" b="1" u="none" strike="noStrike" dirty="0">
                <a:solidFill>
                  <a:srgbClr val="000000"/>
                </a:solidFill>
                <a:effectLst/>
              </a:rPr>
            </a:br>
            <a:r>
              <a:rPr lang="en-US" sz="2400" b="1" u="none" strike="noStrike" dirty="0">
                <a:solidFill>
                  <a:srgbClr val="000000"/>
                </a:solidFill>
                <a:effectLst/>
              </a:rPr>
              <a:t>I have killed a man for wounding me,</a:t>
            </a:r>
            <a:br>
              <a:rPr lang="en-US" sz="2400" b="1" u="none" strike="noStrike" dirty="0">
                <a:solidFill>
                  <a:srgbClr val="000000"/>
                </a:solidFill>
                <a:effectLst/>
              </a:rPr>
            </a:br>
            <a:r>
              <a:rPr lang="en-US" sz="2400" b="1" u="none" strike="noStrike" dirty="0">
                <a:solidFill>
                  <a:srgbClr val="000000"/>
                </a:solidFill>
                <a:effectLst/>
              </a:rPr>
              <a:t>a young man for striking me.</a:t>
            </a:r>
            <a:br>
              <a:rPr lang="en-US" sz="2400" b="1" u="none" strike="noStrike" dirty="0">
                <a:solidFill>
                  <a:srgbClr val="000000"/>
                </a:solidFill>
                <a:effectLst/>
              </a:rPr>
            </a:br>
            <a:br>
              <a:rPr lang="en-US" sz="2400" b="1" u="none" strike="noStrike" dirty="0">
                <a:solidFill>
                  <a:srgbClr val="000000"/>
                </a:solidFill>
                <a:effectLst/>
              </a:rPr>
            </a:br>
            <a:r>
              <a:rPr lang="en-US" sz="2400" b="1" u="none" strike="noStrike" dirty="0">
                <a:solidFill>
                  <a:srgbClr val="000000"/>
                </a:solidFill>
                <a:effectLst/>
              </a:rPr>
              <a:t>If Cain's revenge is sevenfold,</a:t>
            </a:r>
            <a:br>
              <a:rPr lang="en-US" sz="2400" b="1" u="none" strike="noStrike" dirty="0">
                <a:solidFill>
                  <a:srgbClr val="000000"/>
                </a:solidFill>
                <a:effectLst/>
              </a:rPr>
            </a:br>
            <a:r>
              <a:rPr lang="en-US" sz="2400" b="1" u="none" strike="noStrike" dirty="0">
                <a:solidFill>
                  <a:srgbClr val="000000"/>
                </a:solidFill>
                <a:effectLst/>
              </a:rPr>
              <a:t>then Lamech's is seventy-sevenfold.”</a:t>
            </a:r>
          </a:p>
          <a:p>
            <a:r>
              <a:rPr lang="en-US" sz="2200" dirty="0">
                <a:solidFill>
                  <a:srgbClr val="000000"/>
                </a:solidFill>
              </a:rPr>
              <a:t>QUESTION? What does this tell you about Lamech?</a:t>
            </a:r>
          </a:p>
          <a:p>
            <a:pPr lvl="1"/>
            <a:r>
              <a:rPr lang="en-US" sz="2000" dirty="0">
                <a:solidFill>
                  <a:srgbClr val="000000"/>
                </a:solidFill>
              </a:rPr>
              <a:t>HE was a proud, hateful man. What a long empty life (no timelines given)!</a:t>
            </a:r>
          </a:p>
          <a:p>
            <a:pPr lvl="1"/>
            <a:r>
              <a:rPr lang="en-US" sz="2000" i="1" dirty="0">
                <a:solidFill>
                  <a:srgbClr val="000000"/>
                </a:solidFill>
              </a:rPr>
              <a:t>Eph 2:12, remember that you were at that time separated from Christ, alienated from the commonwealth of Israel and strangers to the covenants of promise, </a:t>
            </a:r>
            <a:r>
              <a:rPr lang="en-US" sz="2000" i="1" u="sng" dirty="0">
                <a:solidFill>
                  <a:srgbClr val="000000"/>
                </a:solidFill>
              </a:rPr>
              <a:t>having no hope and without God in the world</a:t>
            </a:r>
            <a:r>
              <a:rPr lang="en-US" sz="2000" i="1" dirty="0">
                <a:solidFill>
                  <a:srgbClr val="000000"/>
                </a:solidFill>
              </a:rPr>
              <a:t>.</a:t>
            </a:r>
          </a:p>
        </p:txBody>
      </p:sp>
    </p:spTree>
    <p:extLst>
      <p:ext uri="{BB962C8B-B14F-4D97-AF65-F5344CB8AC3E}">
        <p14:creationId xmlns:p14="http://schemas.microsoft.com/office/powerpoint/2010/main" val="65106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DEA0F-F0B8-D955-0B34-AEADE58D2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C7EB4-B04C-DC09-E5B2-B30EFDFA830A}"/>
              </a:ext>
            </a:extLst>
          </p:cNvPr>
          <p:cNvSpPr>
            <a:spLocks noGrp="1"/>
          </p:cNvSpPr>
          <p:nvPr>
            <p:ph type="title"/>
          </p:nvPr>
        </p:nvSpPr>
        <p:spPr>
          <a:xfrm>
            <a:off x="1640156" y="332010"/>
            <a:ext cx="10259744" cy="855412"/>
          </a:xfrm>
        </p:spPr>
        <p:txBody>
          <a:bodyPr>
            <a:noAutofit/>
          </a:bodyPr>
          <a:lstStyle/>
          <a:p>
            <a:r>
              <a:rPr lang="en-US" b="1" dirty="0"/>
              <a:t>Genesis 4:25-26, Abel’s Replacement</a:t>
            </a:r>
          </a:p>
        </p:txBody>
      </p:sp>
      <p:sp>
        <p:nvSpPr>
          <p:cNvPr id="12" name="Content Placeholder 2">
            <a:extLst>
              <a:ext uri="{FF2B5EF4-FFF2-40B4-BE49-F238E27FC236}">
                <a16:creationId xmlns:a16="http://schemas.microsoft.com/office/drawing/2014/main" id="{2677F41A-2A93-B11D-9C15-539D20B9D433}"/>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u="none" strike="noStrike" dirty="0">
                <a:solidFill>
                  <a:srgbClr val="000000"/>
                </a:solidFill>
                <a:effectLst/>
              </a:rPr>
              <a:t>And Adam knew his wife again, and she bore a son and called his name Seth, for she said, “God has appointed for me another offspring instead of Abel, for Cain killed him.” 26 To Seth also a son was born, and he called his name </a:t>
            </a:r>
            <a:r>
              <a:rPr lang="en-US" sz="2400" b="1" i="1" u="none" strike="noStrike" dirty="0" err="1">
                <a:solidFill>
                  <a:srgbClr val="000000"/>
                </a:solidFill>
                <a:effectLst/>
              </a:rPr>
              <a:t>Enosh</a:t>
            </a:r>
            <a:r>
              <a:rPr lang="en-US" sz="2400" b="1" i="1" u="none" strike="noStrike" dirty="0">
                <a:solidFill>
                  <a:srgbClr val="000000"/>
                </a:solidFill>
                <a:effectLst/>
              </a:rPr>
              <a:t>. At that time </a:t>
            </a:r>
            <a:r>
              <a:rPr lang="en-US" sz="2400" b="1" i="1" u="none" strike="noStrike" dirty="0">
                <a:solidFill>
                  <a:schemeClr val="bg1">
                    <a:lumMod val="65000"/>
                  </a:schemeClr>
                </a:solidFill>
                <a:effectLst/>
              </a:rPr>
              <a:t>people</a:t>
            </a:r>
            <a:r>
              <a:rPr lang="en-US" sz="2400" b="1" i="1" u="none" strike="noStrike" dirty="0">
                <a:solidFill>
                  <a:srgbClr val="000000"/>
                </a:solidFill>
                <a:effectLst/>
              </a:rPr>
              <a:t> began to call upon the name of the Lord.</a:t>
            </a:r>
          </a:p>
          <a:p>
            <a:r>
              <a:rPr lang="en-US" sz="2200" dirty="0">
                <a:solidFill>
                  <a:srgbClr val="000000"/>
                </a:solidFill>
              </a:rPr>
              <a:t>God’s plan is </a:t>
            </a:r>
            <a:r>
              <a:rPr lang="en-US" sz="2200" i="1" u="sng" dirty="0">
                <a:solidFill>
                  <a:srgbClr val="000000"/>
                </a:solidFill>
              </a:rPr>
              <a:t>never</a:t>
            </a:r>
            <a:r>
              <a:rPr lang="en-US" sz="2200" dirty="0">
                <a:solidFill>
                  <a:srgbClr val="000000"/>
                </a:solidFill>
              </a:rPr>
              <a:t> thwarted by man’s sin</a:t>
            </a:r>
          </a:p>
          <a:p>
            <a:r>
              <a:rPr lang="en-US" sz="2200" dirty="0">
                <a:solidFill>
                  <a:srgbClr val="000000"/>
                </a:solidFill>
              </a:rPr>
              <a:t>He keeps alive the godly seed through Seth</a:t>
            </a:r>
          </a:p>
          <a:p>
            <a:pPr lvl="1"/>
            <a:r>
              <a:rPr lang="en-US" sz="2000" dirty="0">
                <a:solidFill>
                  <a:srgbClr val="000000"/>
                </a:solidFill>
              </a:rPr>
              <a:t>Seth means “substitute” or “compensation”</a:t>
            </a:r>
          </a:p>
          <a:p>
            <a:r>
              <a:rPr lang="en-US" sz="2000" dirty="0" err="1">
                <a:solidFill>
                  <a:srgbClr val="000000"/>
                </a:solidFill>
              </a:rPr>
              <a:t>Enosh</a:t>
            </a:r>
            <a:r>
              <a:rPr lang="en-US" sz="2000" dirty="0">
                <a:solidFill>
                  <a:srgbClr val="000000"/>
                </a:solidFill>
              </a:rPr>
              <a:t> “man”</a:t>
            </a:r>
          </a:p>
          <a:p>
            <a:pPr lvl="1"/>
            <a:r>
              <a:rPr lang="en-US" sz="1800" dirty="0">
                <a:solidFill>
                  <a:srgbClr val="000000"/>
                </a:solidFill>
              </a:rPr>
              <a:t>“at that time [</a:t>
            </a:r>
            <a:r>
              <a:rPr lang="en-US" sz="1800" strike="sngStrike" dirty="0">
                <a:solidFill>
                  <a:srgbClr val="000000"/>
                </a:solidFill>
              </a:rPr>
              <a:t>people]</a:t>
            </a:r>
            <a:r>
              <a:rPr lang="en-US" sz="1800" dirty="0">
                <a:solidFill>
                  <a:srgbClr val="000000"/>
                </a:solidFill>
              </a:rPr>
              <a:t> began to call upon the name of the Lord”</a:t>
            </a:r>
          </a:p>
          <a:p>
            <a:pPr lvl="1"/>
            <a:r>
              <a:rPr lang="en-US" sz="1800" dirty="0">
                <a:solidFill>
                  <a:srgbClr val="000000"/>
                </a:solidFill>
              </a:rPr>
              <a:t>It seems that </a:t>
            </a:r>
            <a:r>
              <a:rPr lang="en-US" sz="1800" dirty="0" err="1">
                <a:solidFill>
                  <a:srgbClr val="000000"/>
                </a:solidFill>
              </a:rPr>
              <a:t>Enosh</a:t>
            </a:r>
            <a:r>
              <a:rPr lang="en-US" sz="1800" dirty="0">
                <a:solidFill>
                  <a:srgbClr val="000000"/>
                </a:solidFill>
              </a:rPr>
              <a:t> himself (not people) began to call upon the name of </a:t>
            </a:r>
            <a:r>
              <a:rPr lang="en-US" sz="1800" dirty="0" err="1">
                <a:solidFill>
                  <a:srgbClr val="000000"/>
                </a:solidFill>
              </a:rPr>
              <a:t>YaHWeH</a:t>
            </a:r>
            <a:endParaRPr lang="en-US" sz="1800" dirty="0">
              <a:solidFill>
                <a:srgbClr val="000000"/>
              </a:solidFill>
            </a:endParaRPr>
          </a:p>
          <a:p>
            <a:pPr lvl="1"/>
            <a:r>
              <a:rPr lang="en-US" sz="1800" dirty="0">
                <a:solidFill>
                  <a:srgbClr val="000000"/>
                </a:solidFill>
              </a:rPr>
              <a:t>This is in remarkable contrast with Cain’s line, particularly Lamech!</a:t>
            </a:r>
          </a:p>
          <a:p>
            <a:r>
              <a:rPr lang="en-US" sz="2000" u="sng" dirty="0">
                <a:solidFill>
                  <a:srgbClr val="000000"/>
                </a:solidFill>
              </a:rPr>
              <a:t>What the bible says about the pre-flood life is the only record we have</a:t>
            </a:r>
            <a:r>
              <a:rPr lang="en-US" sz="2000" dirty="0">
                <a:solidFill>
                  <a:srgbClr val="000000"/>
                </a:solidFill>
              </a:rPr>
              <a:t>!</a:t>
            </a:r>
          </a:p>
        </p:txBody>
      </p:sp>
    </p:spTree>
    <p:extLst>
      <p:ext uri="{BB962C8B-B14F-4D97-AF65-F5344CB8AC3E}">
        <p14:creationId xmlns:p14="http://schemas.microsoft.com/office/powerpoint/2010/main" val="64019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621EF-FC6E-84B5-C74D-EDB1534BC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CCA28C-E258-8D25-4E5A-ED978D0BF2C7}"/>
              </a:ext>
            </a:extLst>
          </p:cNvPr>
          <p:cNvSpPr>
            <a:spLocks noGrp="1"/>
          </p:cNvSpPr>
          <p:nvPr>
            <p:ph type="title"/>
          </p:nvPr>
        </p:nvSpPr>
        <p:spPr>
          <a:xfrm>
            <a:off x="1640156" y="332010"/>
            <a:ext cx="10259744" cy="855412"/>
          </a:xfrm>
        </p:spPr>
        <p:txBody>
          <a:bodyPr>
            <a:noAutofit/>
          </a:bodyPr>
          <a:lstStyle/>
          <a:p>
            <a:r>
              <a:rPr lang="en-US" b="1" dirty="0"/>
              <a:t>Next Time!</a:t>
            </a:r>
          </a:p>
        </p:txBody>
      </p:sp>
      <p:sp>
        <p:nvSpPr>
          <p:cNvPr id="12" name="Content Placeholder 2">
            <a:extLst>
              <a:ext uri="{FF2B5EF4-FFF2-40B4-BE49-F238E27FC236}">
                <a16:creationId xmlns:a16="http://schemas.microsoft.com/office/drawing/2014/main" id="{CC538EE2-9600-A845-8A28-001A6C6A3517}"/>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Genesis 5</a:t>
            </a:r>
          </a:p>
          <a:p>
            <a:pPr lvl="1"/>
            <a:r>
              <a:rPr lang="en-US" sz="2200" dirty="0">
                <a:solidFill>
                  <a:schemeClr val="tx1"/>
                </a:solidFill>
              </a:rPr>
              <a:t>The </a:t>
            </a:r>
            <a:r>
              <a:rPr lang="en-US" sz="2200" dirty="0" err="1">
                <a:solidFill>
                  <a:schemeClr val="tx1"/>
                </a:solidFill>
              </a:rPr>
              <a:t>toledot</a:t>
            </a:r>
            <a:r>
              <a:rPr lang="en-US" sz="2200" dirty="0">
                <a:solidFill>
                  <a:schemeClr val="tx1"/>
                </a:solidFill>
              </a:rPr>
              <a:t> of Adam</a:t>
            </a:r>
            <a:endParaRPr lang="en-US" sz="2000" dirty="0">
              <a:solidFill>
                <a:schemeClr val="tx1"/>
              </a:solidFill>
            </a:endParaRPr>
          </a:p>
          <a:p>
            <a:pPr lvl="1"/>
            <a:r>
              <a:rPr lang="en-US" sz="2200" dirty="0">
                <a:solidFill>
                  <a:schemeClr val="tx1"/>
                </a:solidFill>
              </a:rPr>
              <a:t>The Origin of Godly Society</a:t>
            </a:r>
          </a:p>
          <a:p>
            <a:pPr lvl="1"/>
            <a:r>
              <a:rPr lang="en-US" sz="2200" dirty="0">
                <a:solidFill>
                  <a:schemeClr val="tx1"/>
                </a:solidFill>
              </a:rPr>
              <a:t>The Purpose for </a:t>
            </a:r>
            <a:r>
              <a:rPr lang="en-US" sz="2200" dirty="0" err="1">
                <a:solidFill>
                  <a:schemeClr val="tx1"/>
                </a:solidFill>
              </a:rPr>
              <a:t>Geneologies</a:t>
            </a:r>
            <a:endParaRPr lang="en-US" sz="2200" dirty="0">
              <a:solidFill>
                <a:schemeClr val="tx1"/>
              </a:solidFill>
            </a:endParaRPr>
          </a:p>
          <a:p>
            <a:pPr lvl="1"/>
            <a:r>
              <a:rPr lang="en-US" sz="2200" dirty="0">
                <a:solidFill>
                  <a:schemeClr val="tx1"/>
                </a:solidFill>
              </a:rPr>
              <a:t>The Timeline from Creation</a:t>
            </a:r>
          </a:p>
          <a:p>
            <a:r>
              <a:rPr lang="en-US" sz="2400" b="1" dirty="0">
                <a:solidFill>
                  <a:schemeClr val="tx1"/>
                </a:solidFill>
              </a:rPr>
              <a:t>Genesis 6</a:t>
            </a:r>
          </a:p>
          <a:p>
            <a:pPr lvl="1"/>
            <a:r>
              <a:rPr lang="en-US" sz="2000" dirty="0">
                <a:solidFill>
                  <a:schemeClr val="tx1"/>
                </a:solidFill>
              </a:rPr>
              <a:t>The Corruption of Mankind and the Nephilim</a:t>
            </a:r>
          </a:p>
          <a:p>
            <a:pPr lvl="1"/>
            <a:r>
              <a:rPr lang="en-US" sz="2200" dirty="0">
                <a:solidFill>
                  <a:schemeClr val="tx1"/>
                </a:solidFill>
              </a:rPr>
              <a:t>Events leading up to the Flood</a:t>
            </a:r>
          </a:p>
          <a:p>
            <a:pPr lvl="1"/>
            <a:r>
              <a:rPr lang="en-US" sz="2200" dirty="0">
                <a:solidFill>
                  <a:schemeClr val="tx1"/>
                </a:solidFill>
              </a:rPr>
              <a:t>Noah and the Building of the Ark</a:t>
            </a:r>
          </a:p>
        </p:txBody>
      </p:sp>
    </p:spTree>
    <p:extLst>
      <p:ext uri="{BB962C8B-B14F-4D97-AF65-F5344CB8AC3E}">
        <p14:creationId xmlns:p14="http://schemas.microsoft.com/office/powerpoint/2010/main" val="203986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36569</TotalTime>
  <Words>4215</Words>
  <Application>Microsoft Macintosh PowerPoint</Application>
  <PresentationFormat>Widescreen</PresentationFormat>
  <Paragraphs>321</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Century Gothic</vt:lpstr>
      <vt:lpstr>Copperplate</vt:lpstr>
      <vt:lpstr>Wingdings 3</vt:lpstr>
      <vt:lpstr>Wisp</vt:lpstr>
      <vt:lpstr>PowerPoint Presentation</vt:lpstr>
      <vt:lpstr>Brief Review of Last Week</vt:lpstr>
      <vt:lpstr>Brief Review of Last Week</vt:lpstr>
      <vt:lpstr>Genesis 4:8-16</vt:lpstr>
      <vt:lpstr>Genesis 4:9</vt:lpstr>
      <vt:lpstr>Genesis 4:10</vt:lpstr>
      <vt:lpstr>Genesis 4:11</vt:lpstr>
      <vt:lpstr>Genesis 4:12</vt:lpstr>
      <vt:lpstr>Genesis 4:12</vt:lpstr>
      <vt:lpstr>Genesis 4:12</vt:lpstr>
      <vt:lpstr>Genesis 4:13</vt:lpstr>
      <vt:lpstr>Genesis 4:14</vt:lpstr>
      <vt:lpstr>Genesis 4:14</vt:lpstr>
      <vt:lpstr>Genesis 4:15</vt:lpstr>
      <vt:lpstr>Genesis 4:15</vt:lpstr>
      <vt:lpstr>Genesis 4:15</vt:lpstr>
      <vt:lpstr>Genesis 4:15</vt:lpstr>
      <vt:lpstr>Genesis 4:15</vt:lpstr>
      <vt:lpstr>Genesis 4:15</vt:lpstr>
      <vt:lpstr>Genesis 4:16</vt:lpstr>
      <vt:lpstr>Genesis 4:17-18, the toledot of Cain</vt:lpstr>
      <vt:lpstr>Genesis 4:19-22, the toledot of Cain</vt:lpstr>
      <vt:lpstr>Genesis 4:19-22, the toledot of Cain</vt:lpstr>
      <vt:lpstr>Genesis 4:19-22, the Secular Professions</vt:lpstr>
      <vt:lpstr>Genesis 4:19-22, the Secular Professions</vt:lpstr>
      <vt:lpstr>Genesis 4:19-22, the Secular Professions</vt:lpstr>
      <vt:lpstr>Genesis 4:19-22, the Secular Professions</vt:lpstr>
      <vt:lpstr>Genesis 4:19-22, the Secular Professions</vt:lpstr>
      <vt:lpstr>A Brief Look at the timeline</vt:lpstr>
      <vt:lpstr>Genesis 4:23-24, Lamech’s Poem</vt:lpstr>
      <vt:lpstr>Genesis 4:25-26, Abel’s Replacement</vt:lpstr>
      <vt:lpstr>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293</cp:revision>
  <cp:lastPrinted>2025-02-25T23:07:47Z</cp:lastPrinted>
  <dcterms:created xsi:type="dcterms:W3CDTF">2025-01-12T14:28:36Z</dcterms:created>
  <dcterms:modified xsi:type="dcterms:W3CDTF">2025-02-27T22:37:08Z</dcterms:modified>
</cp:coreProperties>
</file>